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6" r:id="rId12"/>
    <p:sldId id="267" r:id="rId13"/>
    <p:sldId id="268" r:id="rId14"/>
    <p:sldId id="288" r:id="rId15"/>
    <p:sldId id="285" r:id="rId16"/>
    <p:sldId id="270" r:id="rId17"/>
    <p:sldId id="271" r:id="rId18"/>
    <p:sldId id="273" r:id="rId19"/>
    <p:sldId id="277" r:id="rId20"/>
    <p:sldId id="287" r:id="rId21"/>
    <p:sldId id="275" r:id="rId22"/>
    <p:sldId id="276" r:id="rId23"/>
    <p:sldId id="284" r:id="rId24"/>
    <p:sldId id="279" r:id="rId25"/>
    <p:sldId id="280" r:id="rId26"/>
    <p:sldId id="281" r:id="rId27"/>
    <p:sldId id="282" r:id="rId28"/>
    <p:sldId id="283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8"/>
    <p:restoredTop sz="94694"/>
  </p:normalViewPr>
  <p:slideViewPr>
    <p:cSldViewPr snapToGrid="0" snapToObjects="1">
      <p:cViewPr varScale="1">
        <p:scale>
          <a:sx n="133" d="100"/>
          <a:sy n="133" d="100"/>
        </p:scale>
        <p:origin x="32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kccncosschn2023.sched.com/?iframe=yes&amp;w=100%25&amp;sidebar=yes&amp;bg=n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kruise/kruis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kruise.io/zh/doc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github.com/openkruise/kruise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AAE8F6A0-1193-F8A8-4E70-B8C8566DCE9B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Why is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Kruise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Rollout?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4C26890-B652-F9B7-72A9-06ECDBAD222C}"/>
              </a:ext>
            </a:extLst>
          </p:cNvPr>
          <p:cNvSpPr txBox="1"/>
          <p:nvPr/>
        </p:nvSpPr>
        <p:spPr>
          <a:xfrm>
            <a:off x="591507" y="1906496"/>
            <a:ext cx="4309128" cy="199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</a:t>
            </a:r>
            <a:r>
              <a:rPr kumimoji="1" lang="en-US" altLang="zh-CN" sz="1400" dirty="0"/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Delivery : </a:t>
            </a:r>
            <a:endParaRPr kumimoji="1" lang="en-US" altLang="zh-CN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1 Pod, Hangzhou + Android user (labeled in Header)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10 Pods, Hangzhou + (Android or IOS) users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30 Pods, Nationwide + 30% traffic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50 Pods, nationwide + 50% traffic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CN" sz="1400" dirty="0"/>
              <a:t>100 Pods, Release Complete</a:t>
            </a:r>
            <a:endParaRPr kumimoji="1" lang="zh-CN" altLang="en-US" sz="14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ED04E76-8C9F-1450-1E03-A0B9D8158EBE}"/>
              </a:ext>
            </a:extLst>
          </p:cNvPr>
          <p:cNvSpPr/>
          <p:nvPr/>
        </p:nvSpPr>
        <p:spPr>
          <a:xfrm>
            <a:off x="989190" y="4018130"/>
            <a:ext cx="2513759" cy="6071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Workload Update Strategy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0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Partition: 99 -&gt; 90 -&gt; 70 -&gt; 50 -&gt; 0</a:t>
            </a:r>
            <a:endParaRPr kumimoji="1" lang="zh-CN" altLang="en-US" sz="10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B8EA5CB-9189-5364-8F07-F0AC59D4C999}"/>
              </a:ext>
            </a:extLst>
          </p:cNvPr>
          <p:cNvSpPr/>
          <p:nvPr/>
        </p:nvSpPr>
        <p:spPr>
          <a:xfrm>
            <a:off x="1366657" y="4988450"/>
            <a:ext cx="1758824" cy="3741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Workload Controller</a:t>
            </a:r>
            <a:endParaRPr kumimoji="1" lang="zh-CN" altLang="en-US" sz="1000" b="0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12C9E99-0D08-8841-E699-6BF2EE427442}"/>
              </a:ext>
            </a:extLst>
          </p:cNvPr>
          <p:cNvSpPr/>
          <p:nvPr/>
        </p:nvSpPr>
        <p:spPr>
          <a:xfrm>
            <a:off x="565687" y="6175207"/>
            <a:ext cx="332185" cy="280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 dirty="0"/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12B9D1DF-DD53-9514-2ECD-0DB9A25C323E}"/>
              </a:ext>
            </a:extLst>
          </p:cNvPr>
          <p:cNvSpPr/>
          <p:nvPr/>
        </p:nvSpPr>
        <p:spPr>
          <a:xfrm>
            <a:off x="848372" y="5758835"/>
            <a:ext cx="749241" cy="2462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V1 Pod</a:t>
            </a:r>
            <a:endParaRPr kumimoji="1" lang="zh-CN" altLang="en-US" sz="1000" b="0" dirty="0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5A0B5B2-D61F-358B-0317-39057E7F4F98}"/>
              </a:ext>
            </a:extLst>
          </p:cNvPr>
          <p:cNvSpPr/>
          <p:nvPr/>
        </p:nvSpPr>
        <p:spPr>
          <a:xfrm>
            <a:off x="2941076" y="5758834"/>
            <a:ext cx="749240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V2 Pod</a:t>
            </a:r>
            <a:endParaRPr kumimoji="1" lang="zh-CN" altLang="en-US" sz="1000" b="0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84E45F9-C499-01EC-6D6B-211080578E17}"/>
              </a:ext>
            </a:extLst>
          </p:cNvPr>
          <p:cNvSpPr/>
          <p:nvPr/>
        </p:nvSpPr>
        <p:spPr>
          <a:xfrm>
            <a:off x="1041052" y="6182281"/>
            <a:ext cx="312907" cy="2805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AF364B6-7571-ABCD-4F09-70E1B700A4D2}"/>
              </a:ext>
            </a:extLst>
          </p:cNvPr>
          <p:cNvSpPr/>
          <p:nvPr/>
        </p:nvSpPr>
        <p:spPr>
          <a:xfrm>
            <a:off x="2712641" y="6174281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31E98A6-494E-EAD2-227A-4475312D46F0}"/>
              </a:ext>
            </a:extLst>
          </p:cNvPr>
          <p:cNvSpPr/>
          <p:nvPr/>
        </p:nvSpPr>
        <p:spPr>
          <a:xfrm>
            <a:off x="3165528" y="6174281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B0C12A0-A8FE-1642-7154-C37F52F0962A}"/>
              </a:ext>
            </a:extLst>
          </p:cNvPr>
          <p:cNvCxnSpPr>
            <a:stCxn id="42" idx="1"/>
            <a:endCxn id="42" idx="5"/>
          </p:cNvCxnSpPr>
          <p:nvPr/>
        </p:nvCxnSpPr>
        <p:spPr>
          <a:xfrm>
            <a:off x="1086876" y="622337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47E77FD9-98D1-DD81-2046-32CA45D43B24}"/>
              </a:ext>
            </a:extLst>
          </p:cNvPr>
          <p:cNvCxnSpPr>
            <a:stCxn id="42" idx="7"/>
            <a:endCxn id="42" idx="3"/>
          </p:cNvCxnSpPr>
          <p:nvPr/>
        </p:nvCxnSpPr>
        <p:spPr>
          <a:xfrm flipH="1">
            <a:off x="1086876" y="6223370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46843D46-358D-8EE0-6E4F-30C989330492}"/>
              </a:ext>
            </a:extLst>
          </p:cNvPr>
          <p:cNvSpPr/>
          <p:nvPr/>
        </p:nvSpPr>
        <p:spPr>
          <a:xfrm>
            <a:off x="1509024" y="6173857"/>
            <a:ext cx="312907" cy="2805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01898B15-3B8F-153C-DC4B-936407469EE1}"/>
              </a:ext>
            </a:extLst>
          </p:cNvPr>
          <p:cNvCxnSpPr>
            <a:stCxn id="51" idx="1"/>
            <a:endCxn id="51" idx="5"/>
          </p:cNvCxnSpPr>
          <p:nvPr/>
        </p:nvCxnSpPr>
        <p:spPr>
          <a:xfrm>
            <a:off x="1554848" y="6214946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DBA814C-B974-D6D8-9FE6-72359151769F}"/>
              </a:ext>
            </a:extLst>
          </p:cNvPr>
          <p:cNvCxnSpPr>
            <a:stCxn id="51" idx="7"/>
            <a:endCxn id="51" idx="3"/>
          </p:cNvCxnSpPr>
          <p:nvPr/>
        </p:nvCxnSpPr>
        <p:spPr>
          <a:xfrm flipH="1">
            <a:off x="1554848" y="6214946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09506525-65F1-F298-F51C-6B8573D72E28}"/>
              </a:ext>
            </a:extLst>
          </p:cNvPr>
          <p:cNvSpPr/>
          <p:nvPr/>
        </p:nvSpPr>
        <p:spPr>
          <a:xfrm>
            <a:off x="3618415" y="6174281"/>
            <a:ext cx="312907" cy="280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15253888-020E-F9A9-9956-D4E888D11BA3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2246069" y="4625320"/>
            <a:ext cx="1" cy="36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>
            <a:extLst>
              <a:ext uri="{FF2B5EF4-FFF2-40B4-BE49-F238E27FC236}">
                <a16:creationId xmlns:a16="http://schemas.microsoft.com/office/drawing/2014/main" id="{DE908F62-8973-68FA-97FE-489893BDDD28}"/>
              </a:ext>
            </a:extLst>
          </p:cNvPr>
          <p:cNvCxnSpPr>
            <a:stCxn id="38" idx="2"/>
            <a:endCxn id="40" idx="0"/>
          </p:cNvCxnSpPr>
          <p:nvPr/>
        </p:nvCxnSpPr>
        <p:spPr>
          <a:xfrm rot="5400000">
            <a:off x="1536421" y="5049187"/>
            <a:ext cx="396220" cy="1023076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170A0B18-01B6-0851-DBC5-06C889D5F3DC}"/>
              </a:ext>
            </a:extLst>
          </p:cNvPr>
          <p:cNvCxnSpPr>
            <a:stCxn id="38" idx="2"/>
            <a:endCxn id="41" idx="0"/>
          </p:cNvCxnSpPr>
          <p:nvPr/>
        </p:nvCxnSpPr>
        <p:spPr>
          <a:xfrm rot="16200000" flipH="1">
            <a:off x="2582773" y="5025910"/>
            <a:ext cx="396219" cy="1069627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5AC4E959-3A62-B2B1-FE01-67D80F42AAC3}"/>
              </a:ext>
            </a:extLst>
          </p:cNvPr>
          <p:cNvSpPr/>
          <p:nvPr/>
        </p:nvSpPr>
        <p:spPr>
          <a:xfrm>
            <a:off x="6658986" y="4018130"/>
            <a:ext cx="2513759" cy="6071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Ingress/Gateway API Configuration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Header/Weight/</a:t>
            </a:r>
            <a:r>
              <a:rPr kumimoji="1" lang="en-US" altLang="zh-CN" sz="1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BackendRefs</a:t>
            </a:r>
            <a:endParaRPr kumimoji="1"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4A3BC7AD-13A5-5D67-07ED-989E4440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02" y="2286541"/>
            <a:ext cx="2268723" cy="2338779"/>
          </a:xfrm>
          <a:prstGeom prst="rect">
            <a:avLst/>
          </a:prstGeom>
        </p:spPr>
      </p:pic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A384C2A-918A-E3EA-7DB1-00983597BCBA}"/>
              </a:ext>
            </a:extLst>
          </p:cNvPr>
          <p:cNvCxnSpPr>
            <a:stCxn id="69" idx="3"/>
          </p:cNvCxnSpPr>
          <p:nvPr/>
        </p:nvCxnSpPr>
        <p:spPr>
          <a:xfrm>
            <a:off x="9172745" y="4321725"/>
            <a:ext cx="399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860E6C05-5564-81A6-4AE1-A54E0722DCA5}"/>
              </a:ext>
            </a:extLst>
          </p:cNvPr>
          <p:cNvSpPr/>
          <p:nvPr/>
        </p:nvSpPr>
        <p:spPr>
          <a:xfrm>
            <a:off x="7036453" y="4984430"/>
            <a:ext cx="1758824" cy="3741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Workload Controller</a:t>
            </a:r>
            <a:endParaRPr kumimoji="1" lang="zh-CN" altLang="en-US" sz="1000" b="0" dirty="0"/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73CBFBD8-872B-381D-DD12-C2739ED4D694}"/>
              </a:ext>
            </a:extLst>
          </p:cNvPr>
          <p:cNvSpPr/>
          <p:nvPr/>
        </p:nvSpPr>
        <p:spPr>
          <a:xfrm>
            <a:off x="6487172" y="5777099"/>
            <a:ext cx="812097" cy="3035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Service</a:t>
            </a:r>
            <a:endParaRPr kumimoji="1" lang="zh-CN" altLang="en-US" sz="1000" b="0" dirty="0"/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B9E99F0D-70D7-2A03-919C-12CEA8EA3DD1}"/>
              </a:ext>
            </a:extLst>
          </p:cNvPr>
          <p:cNvSpPr/>
          <p:nvPr/>
        </p:nvSpPr>
        <p:spPr>
          <a:xfrm>
            <a:off x="8579875" y="5777098"/>
            <a:ext cx="812097" cy="3035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/>
              <a:t>Canary Service</a:t>
            </a:r>
            <a:endParaRPr kumimoji="1" lang="zh-CN" altLang="en-US" sz="1000" b="0" dirty="0"/>
          </a:p>
        </p:txBody>
      </p: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1F30399F-A844-0A0E-6FB4-C8DE69FE1C06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 rot="5400000">
            <a:off x="7195291" y="5056525"/>
            <a:ext cx="418504" cy="1022644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>
            <a:extLst>
              <a:ext uri="{FF2B5EF4-FFF2-40B4-BE49-F238E27FC236}">
                <a16:creationId xmlns:a16="http://schemas.microsoft.com/office/drawing/2014/main" id="{D320642B-3954-CEC0-8DD0-9516DA01A2B8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rot="16200000" flipH="1">
            <a:off x="8241643" y="5032816"/>
            <a:ext cx="418503" cy="1070059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左右箭头 85">
            <a:extLst>
              <a:ext uri="{FF2B5EF4-FFF2-40B4-BE49-F238E27FC236}">
                <a16:creationId xmlns:a16="http://schemas.microsoft.com/office/drawing/2014/main" id="{132F6179-04E1-D0F5-BBE4-D11E5E10ABC6}"/>
              </a:ext>
            </a:extLst>
          </p:cNvPr>
          <p:cNvSpPr/>
          <p:nvPr/>
        </p:nvSpPr>
        <p:spPr>
          <a:xfrm>
            <a:off x="3826450" y="4066002"/>
            <a:ext cx="2513753" cy="607189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5" name="图片 5" descr="thinking.png">
            <a:extLst>
              <a:ext uri="{FF2B5EF4-FFF2-40B4-BE49-F238E27FC236}">
                <a16:creationId xmlns:a16="http://schemas.microsoft.com/office/drawing/2014/main" id="{81A29EE4-DD91-FB1C-9C97-2038E064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7928" y="3826281"/>
            <a:ext cx="1290801" cy="113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CFE2C305-62D7-171C-62B6-FF1E2450BB9E}"/>
              </a:ext>
            </a:extLst>
          </p:cNvPr>
          <p:cNvSpPr txBox="1"/>
          <p:nvPr/>
        </p:nvSpPr>
        <p:spPr>
          <a:xfrm>
            <a:off x="4105730" y="5119914"/>
            <a:ext cx="19551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Who </a:t>
            </a:r>
            <a:r>
              <a:rPr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oordinate?</a:t>
            </a:r>
          </a:p>
        </p:txBody>
      </p:sp>
      <p:cxnSp>
        <p:nvCxnSpPr>
          <p:cNvPr id="90" name="肘形连接符 89">
            <a:extLst>
              <a:ext uri="{FF2B5EF4-FFF2-40B4-BE49-F238E27FC236}">
                <a16:creationId xmlns:a16="http://schemas.microsoft.com/office/drawing/2014/main" id="{B254C6BC-8089-B18D-4944-87F0BB8D1860}"/>
              </a:ext>
            </a:extLst>
          </p:cNvPr>
          <p:cNvCxnSpPr>
            <a:stCxn id="77" idx="2"/>
            <a:endCxn id="42" idx="4"/>
          </p:cNvCxnSpPr>
          <p:nvPr/>
        </p:nvCxnSpPr>
        <p:spPr>
          <a:xfrm rot="5400000">
            <a:off x="3854281" y="3423917"/>
            <a:ext cx="382166" cy="5695715"/>
          </a:xfrm>
          <a:prstGeom prst="bentConnector3">
            <a:avLst>
              <a:gd name="adj1" fmla="val 184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>
            <a:extLst>
              <a:ext uri="{FF2B5EF4-FFF2-40B4-BE49-F238E27FC236}">
                <a16:creationId xmlns:a16="http://schemas.microsoft.com/office/drawing/2014/main" id="{C10C249D-626A-6EA1-FDB2-E2AA85DC4043}"/>
              </a:ext>
            </a:extLst>
          </p:cNvPr>
          <p:cNvCxnSpPr>
            <a:stCxn id="78" idx="2"/>
            <a:endCxn id="44" idx="4"/>
          </p:cNvCxnSpPr>
          <p:nvPr/>
        </p:nvCxnSpPr>
        <p:spPr>
          <a:xfrm rot="5400000">
            <a:off x="5966870" y="3435803"/>
            <a:ext cx="374166" cy="5663942"/>
          </a:xfrm>
          <a:prstGeom prst="bentConnector3">
            <a:avLst>
              <a:gd name="adj1" fmla="val 130029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FA563D50-B4B0-F8D5-99CE-B56D13CEAF9D}"/>
              </a:ext>
            </a:extLst>
          </p:cNvPr>
          <p:cNvSpPr txBox="1"/>
          <p:nvPr/>
        </p:nvSpPr>
        <p:spPr>
          <a:xfrm>
            <a:off x="3982717" y="6290982"/>
            <a:ext cx="2021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Weight: 30% -&gt; 50% -&gt; 100%</a:t>
            </a:r>
            <a:endParaRPr kumimoji="1" lang="zh-CN" altLang="en-US" sz="10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C7D97A2-E0FA-12A5-4E21-45E02BD635B1}"/>
              </a:ext>
            </a:extLst>
          </p:cNvPr>
          <p:cNvSpPr txBox="1"/>
          <p:nvPr/>
        </p:nvSpPr>
        <p:spPr>
          <a:xfrm>
            <a:off x="1444671" y="6538493"/>
            <a:ext cx="1871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Weight: 70% -&gt; 50% -&gt; 0%</a:t>
            </a:r>
            <a:endParaRPr kumimoji="1" lang="zh-CN" altLang="en-US" sz="10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3BC0244-12F0-4444-12EC-F555ABAB470D}"/>
              </a:ext>
            </a:extLst>
          </p:cNvPr>
          <p:cNvSpPr txBox="1"/>
          <p:nvPr/>
        </p:nvSpPr>
        <p:spPr>
          <a:xfrm>
            <a:off x="1625542" y="1253496"/>
            <a:ext cx="9056822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K8S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中实现全链路灰度是一个非常复杂的过程</a:t>
            </a:r>
            <a:r>
              <a:rPr lang="zh-CN" altLang="en-US" sz="1800" dirty="0"/>
              <a:t>，涉及多个组件、配置的修改、协调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55283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DF5F-B557-6BE2-21CD-B054035CAB2D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简单、标准的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Api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定义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B0657221-4948-2191-ADF4-9A8BFF3D6EED}"/>
              </a:ext>
            </a:extLst>
          </p:cNvPr>
          <p:cNvSpPr txBox="1"/>
          <p:nvPr/>
        </p:nvSpPr>
        <p:spPr>
          <a:xfrm>
            <a:off x="395818" y="1444256"/>
            <a:ext cx="5427885" cy="4828367"/>
          </a:xfrm>
          <a:prstGeom prst="roundRect">
            <a:avLst>
              <a:gd name="adj" fmla="val 5144"/>
            </a:avLst>
          </a:prstGeom>
          <a:ln w="3175">
            <a:solidFill>
              <a:schemeClr val="tx1"/>
            </a:solidFill>
            <a:prstDash val="dash"/>
          </a:ln>
        </p:spPr>
        <p:txBody>
          <a:bodyPr vert="horz" wrap="square" lIns="0" tIns="12700" rIns="0" bIns="0" rtlCol="0">
            <a:noAutofit/>
          </a:bodyPr>
          <a:lstStyle/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apiVersion: rollouts.kruise.io/v1alpha1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kind: Rollout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objectRef: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workloadRef: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related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Workload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strategy: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canary: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steps: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pause: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{}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pause: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{duration: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60}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100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5C030D7-AE21-BADC-6120-214B6D5EE26E}"/>
              </a:ext>
            </a:extLst>
          </p:cNvPr>
          <p:cNvSpPr txBox="1"/>
          <p:nvPr/>
        </p:nvSpPr>
        <p:spPr>
          <a:xfrm>
            <a:off x="6306305" y="1444256"/>
            <a:ext cx="5427885" cy="4828367"/>
          </a:xfrm>
          <a:prstGeom prst="roundRect">
            <a:avLst>
              <a:gd name="adj" fmla="val 5144"/>
            </a:avLst>
          </a:prstGeom>
          <a:ln w="3175">
            <a:solidFill>
              <a:schemeClr val="tx1"/>
            </a:solidFill>
            <a:prstDash val="dash"/>
          </a:ln>
        </p:spPr>
        <p:txBody>
          <a:bodyPr vert="horz" wrap="square" lIns="0" tIns="12700" rIns="0" bIns="0" rtlCol="0">
            <a:noAutofit/>
          </a:bodyPr>
          <a:lstStyle/>
          <a:p>
            <a:pPr marL="12700" marR="71120">
              <a:lnSpc>
                <a:spcPts val="2220"/>
              </a:lnSpc>
              <a:spcBef>
                <a:spcPts val="100"/>
              </a:spcBef>
            </a:pPr>
            <a:endParaRPr lang="en-US" altLang="zh-CN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trafficRouting: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webserver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ingress: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name: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echoserver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endParaRPr lang="en-US" altLang="zh-CN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stableRevision: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conditions: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...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Rollout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progress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canaryStatus: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canary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hash,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service</a:t>
            </a:r>
          </a:p>
          <a:p>
            <a:pPr marL="12700" marR="71120">
              <a:lnSpc>
                <a:spcPts val="2220"/>
              </a:lnSpc>
              <a:spcBef>
                <a:spcPts val="100"/>
              </a:spcBef>
            </a:pP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canary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replicas,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revision,</a:t>
            </a:r>
            <a:r>
              <a:rPr lang="zh-CN" alt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72095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E1E-BAE9-BA9D-7A3F-EF1D49011FB9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Kruise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Rollout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：灵活可插拔的渐进式交付框架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4F7873-15A0-8103-CC64-3F321144CE35}"/>
              </a:ext>
            </a:extLst>
          </p:cNvPr>
          <p:cNvSpPr/>
          <p:nvPr/>
        </p:nvSpPr>
        <p:spPr>
          <a:xfrm>
            <a:off x="4150514" y="1780239"/>
            <a:ext cx="2304075" cy="2931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Helm/OAM/</a:t>
            </a:r>
            <a:r>
              <a:rPr kumimoji="1" lang="en-US" altLang="zh-CN" sz="1000" b="0" dirty="0" err="1"/>
              <a:t>Paas</a:t>
            </a:r>
            <a:endParaRPr kumimoji="1" lang="zh-CN" altLang="en-US" sz="1000" b="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078DC6-67C3-7362-12CD-177CB946D64D}"/>
              </a:ext>
            </a:extLst>
          </p:cNvPr>
          <p:cNvSpPr/>
          <p:nvPr/>
        </p:nvSpPr>
        <p:spPr>
          <a:xfrm>
            <a:off x="4150514" y="2668380"/>
            <a:ext cx="2304075" cy="6071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972741D-59ED-83A6-6917-C391394D3DCB}"/>
              </a:ext>
            </a:extLst>
          </p:cNvPr>
          <p:cNvSpPr/>
          <p:nvPr/>
        </p:nvSpPr>
        <p:spPr>
          <a:xfrm>
            <a:off x="4265128" y="2996744"/>
            <a:ext cx="1033984" cy="2194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 err="1"/>
              <a:t>Apiserver</a:t>
            </a:r>
            <a:endParaRPr kumimoji="1" lang="zh-CN" altLang="en-US" sz="1000" b="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585087B-6718-4BC7-4CC2-90274098DB48}"/>
              </a:ext>
            </a:extLst>
          </p:cNvPr>
          <p:cNvSpPr/>
          <p:nvPr/>
        </p:nvSpPr>
        <p:spPr>
          <a:xfrm>
            <a:off x="5391804" y="2992164"/>
            <a:ext cx="951737" cy="2286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Controller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6F1F4D-EC8F-69D3-F424-7A5B7A4B6BF8}"/>
              </a:ext>
            </a:extLst>
          </p:cNvPr>
          <p:cNvSpPr txBox="1"/>
          <p:nvPr/>
        </p:nvSpPr>
        <p:spPr>
          <a:xfrm>
            <a:off x="4782121" y="2706436"/>
            <a:ext cx="1033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solidFill>
                  <a:schemeClr val="tx1"/>
                </a:solidFill>
              </a:rPr>
              <a:t>K8S Master</a:t>
            </a:r>
            <a:endParaRPr kumimoji="1" lang="zh-CN" altLang="en-US" sz="1000" b="0" dirty="0">
              <a:solidFill>
                <a:schemeClr val="tx1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DF68E3B-D226-261A-564E-AAFB617070B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302552" y="2073417"/>
            <a:ext cx="0" cy="594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F1410FF-E4D8-426F-6BB4-1A5CAFE5DC8D}"/>
              </a:ext>
            </a:extLst>
          </p:cNvPr>
          <p:cNvSpPr txBox="1"/>
          <p:nvPr/>
        </p:nvSpPr>
        <p:spPr>
          <a:xfrm>
            <a:off x="5175153" y="2126162"/>
            <a:ext cx="3048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solidFill>
                  <a:srgbClr val="FF0000"/>
                </a:solidFill>
              </a:rPr>
              <a:t>1.</a:t>
            </a:r>
            <a:r>
              <a:rPr kumimoji="1" lang="zh-CN" altLang="en-US" sz="1000" b="0" dirty="0">
                <a:solidFill>
                  <a:srgbClr val="FF0000"/>
                </a:solidFill>
              </a:rPr>
              <a:t> 只需应用发布，无需做任何其它改造（例如：</a:t>
            </a:r>
            <a:r>
              <a:rPr kumimoji="1" lang="en-US" altLang="zh-CN" sz="1000" b="0" dirty="0">
                <a:solidFill>
                  <a:srgbClr val="FF0000"/>
                </a:solidFill>
              </a:rPr>
              <a:t>Deployment</a:t>
            </a:r>
            <a:r>
              <a:rPr kumimoji="1" lang="zh-CN" altLang="en-US" sz="1000" b="0" dirty="0">
                <a:solidFill>
                  <a:srgbClr val="FF0000"/>
                </a:solidFill>
              </a:rPr>
              <a:t> 修改镜像版本，然后 </a:t>
            </a:r>
            <a:r>
              <a:rPr kumimoji="1" lang="en-US" altLang="zh-CN" sz="1000" b="0" dirty="0">
                <a:solidFill>
                  <a:srgbClr val="FF0000"/>
                </a:solidFill>
              </a:rPr>
              <a:t>apply</a:t>
            </a:r>
            <a:r>
              <a:rPr kumimoji="1" lang="zh-CN" altLang="en-US" sz="1000" b="0" dirty="0">
                <a:solidFill>
                  <a:srgbClr val="FF0000"/>
                </a:solidFill>
              </a:rPr>
              <a:t> 即可）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058D0F-4B93-4573-E3F0-FD32A622E5F6}"/>
              </a:ext>
            </a:extLst>
          </p:cNvPr>
          <p:cNvSpPr/>
          <p:nvPr/>
        </p:nvSpPr>
        <p:spPr>
          <a:xfrm>
            <a:off x="7668049" y="2658682"/>
            <a:ext cx="1042337" cy="6050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 err="1"/>
              <a:t>Kruise</a:t>
            </a:r>
            <a:r>
              <a:rPr kumimoji="1" lang="en-US" altLang="zh-CN" sz="1000" b="0" dirty="0"/>
              <a:t> Rollout</a:t>
            </a:r>
            <a:endParaRPr kumimoji="1" lang="zh-CN" altLang="en-US" sz="1000" b="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8AB441-3419-1E71-43CC-89A6D6BB215F}"/>
              </a:ext>
            </a:extLst>
          </p:cNvPr>
          <p:cNvSpPr/>
          <p:nvPr/>
        </p:nvSpPr>
        <p:spPr>
          <a:xfrm>
            <a:off x="9497496" y="1763296"/>
            <a:ext cx="1320322" cy="2931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User/Client</a:t>
            </a:r>
            <a:endParaRPr kumimoji="1" lang="zh-CN" altLang="en-US" sz="1000" b="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496C25-F924-DDD6-A220-FBF55E814D0B}"/>
              </a:ext>
            </a:extLst>
          </p:cNvPr>
          <p:cNvSpPr/>
          <p:nvPr/>
        </p:nvSpPr>
        <p:spPr>
          <a:xfrm>
            <a:off x="9497496" y="2656580"/>
            <a:ext cx="1320322" cy="6071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Ingress/Gateway</a:t>
            </a:r>
            <a:endParaRPr kumimoji="1" lang="zh-CN" altLang="en-US" sz="1000" b="0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89606D0-9C98-0E1B-85B2-C96AABFB27F4}"/>
              </a:ext>
            </a:extLst>
          </p:cNvPr>
          <p:cNvCxnSpPr>
            <a:cxnSpLocks/>
          </p:cNvCxnSpPr>
          <p:nvPr/>
        </p:nvCxnSpPr>
        <p:spPr>
          <a:xfrm>
            <a:off x="6454589" y="2857914"/>
            <a:ext cx="1213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8DD7B04-F76B-2DB0-567E-3C2802AF7FC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710386" y="2960175"/>
            <a:ext cx="787110" cy="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DD11A71-7FEA-A395-CFD4-320DE970EBA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157657" y="2056474"/>
            <a:ext cx="0" cy="60010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7DB4B21-535A-9C3B-0CA4-2549E7F30C35}"/>
              </a:ext>
            </a:extLst>
          </p:cNvPr>
          <p:cNvSpPr txBox="1"/>
          <p:nvPr/>
        </p:nvSpPr>
        <p:spPr>
          <a:xfrm>
            <a:off x="9497496" y="2237155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b="0" dirty="0"/>
              <a:t>外部访问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16AB67-349E-249B-E199-CEE3310A78BC}"/>
              </a:ext>
            </a:extLst>
          </p:cNvPr>
          <p:cNvSpPr txBox="1"/>
          <p:nvPr/>
        </p:nvSpPr>
        <p:spPr>
          <a:xfrm>
            <a:off x="8658805" y="2718173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4. 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控制流量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260E46-858A-7725-954E-EE082894D7DE}"/>
              </a:ext>
            </a:extLst>
          </p:cNvPr>
          <p:cNvSpPr txBox="1"/>
          <p:nvPr/>
        </p:nvSpPr>
        <p:spPr>
          <a:xfrm>
            <a:off x="6376505" y="2499826"/>
            <a:ext cx="136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2.1 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触发</a:t>
            </a:r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 Rollout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（</a:t>
            </a:r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Webhook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机制）</a:t>
            </a: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0D1D9B8-8CC4-0AC1-AA30-4C19A6617E6A}"/>
              </a:ext>
            </a:extLst>
          </p:cNvPr>
          <p:cNvCxnSpPr>
            <a:cxnSpLocks/>
          </p:cNvCxnSpPr>
          <p:nvPr/>
        </p:nvCxnSpPr>
        <p:spPr>
          <a:xfrm flipH="1">
            <a:off x="6454589" y="3088045"/>
            <a:ext cx="1202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646A8D7-96AC-5414-A9C3-F55697FACA71}"/>
              </a:ext>
            </a:extLst>
          </p:cNvPr>
          <p:cNvSpPr txBox="1"/>
          <p:nvPr/>
        </p:nvSpPr>
        <p:spPr>
          <a:xfrm>
            <a:off x="6454557" y="3106713"/>
            <a:ext cx="121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2.2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Pause Workload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EF48BA-CA0F-CB20-84AD-EF47018B959D}"/>
              </a:ext>
            </a:extLst>
          </p:cNvPr>
          <p:cNvSpPr/>
          <p:nvPr/>
        </p:nvSpPr>
        <p:spPr>
          <a:xfrm>
            <a:off x="4492590" y="3656969"/>
            <a:ext cx="1613043" cy="29317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Workload</a:t>
            </a:r>
            <a:endParaRPr kumimoji="1" lang="zh-CN" altLang="en-US" sz="1000" b="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AE7E9E82-DBE8-1EA2-1361-7DC8CB18CA32}"/>
              </a:ext>
            </a:extLst>
          </p:cNvPr>
          <p:cNvSpPr/>
          <p:nvPr/>
        </p:nvSpPr>
        <p:spPr>
          <a:xfrm>
            <a:off x="4575957" y="4922468"/>
            <a:ext cx="332185" cy="2805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FB9C004-4938-1464-D1ED-0E882DD5530B}"/>
              </a:ext>
            </a:extLst>
          </p:cNvPr>
          <p:cNvSpPr/>
          <p:nvPr/>
        </p:nvSpPr>
        <p:spPr>
          <a:xfrm>
            <a:off x="4924490" y="4452926"/>
            <a:ext cx="749241" cy="2462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V1</a:t>
            </a:r>
            <a:endParaRPr kumimoji="1" lang="zh-CN" altLang="en-US" sz="1000" b="0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1A0079F9-FFF6-1FFA-BC16-2A823D324C96}"/>
              </a:ext>
            </a:extLst>
          </p:cNvPr>
          <p:cNvSpPr/>
          <p:nvPr/>
        </p:nvSpPr>
        <p:spPr>
          <a:xfrm>
            <a:off x="6516275" y="4447562"/>
            <a:ext cx="749240" cy="24622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0" dirty="0"/>
              <a:t>V2</a:t>
            </a:r>
            <a:endParaRPr kumimoji="1" lang="zh-CN" altLang="en-US" sz="1000" b="0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DE8969A-E6AC-9AF2-DEF2-34AC5A1BF9D6}"/>
              </a:ext>
            </a:extLst>
          </p:cNvPr>
          <p:cNvSpPr/>
          <p:nvPr/>
        </p:nvSpPr>
        <p:spPr>
          <a:xfrm>
            <a:off x="5285767" y="4922468"/>
            <a:ext cx="312907" cy="2805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89F1DD7-C2A0-DBF9-C640-54465BC111F9}"/>
              </a:ext>
            </a:extLst>
          </p:cNvPr>
          <p:cNvSpPr/>
          <p:nvPr/>
        </p:nvSpPr>
        <p:spPr>
          <a:xfrm>
            <a:off x="6470065" y="4922468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8BF92EC-4596-0E3F-9B21-8B556BAD078F}"/>
              </a:ext>
            </a:extLst>
          </p:cNvPr>
          <p:cNvSpPr/>
          <p:nvPr/>
        </p:nvSpPr>
        <p:spPr>
          <a:xfrm>
            <a:off x="7004542" y="4918669"/>
            <a:ext cx="312907" cy="2805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A848D4-EA66-FAEB-7CE6-59082FE10615}"/>
              </a:ext>
            </a:extLst>
          </p:cNvPr>
          <p:cNvSpPr txBox="1"/>
          <p:nvPr/>
        </p:nvSpPr>
        <p:spPr>
          <a:xfrm>
            <a:off x="4944759" y="4909024"/>
            <a:ext cx="3129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/>
              <a:t>…</a:t>
            </a:r>
            <a:endParaRPr kumimoji="1" lang="zh-CN" altLang="en-US" sz="1000" b="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F03FDCD-F690-9971-777A-DD3794CFA997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5299111" y="3950147"/>
            <a:ext cx="1" cy="50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457D88A2-1340-9B2F-A0DC-351C538F5A54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5846296" y="3402962"/>
            <a:ext cx="497415" cy="1591783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2A8CC41-1803-F971-2860-CA265441CE2E}"/>
              </a:ext>
            </a:extLst>
          </p:cNvPr>
          <p:cNvSpPr txBox="1"/>
          <p:nvPr/>
        </p:nvSpPr>
        <p:spPr>
          <a:xfrm>
            <a:off x="6425278" y="3543376"/>
            <a:ext cx="1714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3.1 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动态调整工作负载参数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52FE0C-BE1E-97AF-D527-6192960E6161}"/>
              </a:ext>
            </a:extLst>
          </p:cNvPr>
          <p:cNvSpPr txBox="1"/>
          <p:nvPr/>
        </p:nvSpPr>
        <p:spPr>
          <a:xfrm>
            <a:off x="5461157" y="4233238"/>
            <a:ext cx="1282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b="0" dirty="0">
                <a:solidFill>
                  <a:schemeClr val="accent4">
                    <a:lumMod val="75000"/>
                  </a:schemeClr>
                </a:solidFill>
              </a:rPr>
              <a:t>3.2 </a:t>
            </a:r>
            <a:r>
              <a:rPr kumimoji="1" lang="zh-CN" altLang="en-US" sz="1000" b="0" dirty="0">
                <a:solidFill>
                  <a:schemeClr val="accent4">
                    <a:lumMod val="75000"/>
                  </a:schemeClr>
                </a:solidFill>
              </a:rPr>
              <a:t>分批发布</a:t>
            </a:r>
          </a:p>
        </p:txBody>
      </p: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EB71360E-5600-9775-9786-69B61D7AE29D}"/>
              </a:ext>
            </a:extLst>
          </p:cNvPr>
          <p:cNvCxnSpPr>
            <a:stCxn id="25" idx="1"/>
            <a:endCxn id="25" idx="5"/>
          </p:cNvCxnSpPr>
          <p:nvPr/>
        </p:nvCxnSpPr>
        <p:spPr>
          <a:xfrm>
            <a:off x="5331591" y="4963557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7BFB109A-556F-C0F6-BAA8-F0F2D7E3C703}"/>
              </a:ext>
            </a:extLst>
          </p:cNvPr>
          <p:cNvCxnSpPr>
            <a:stCxn id="25" idx="7"/>
            <a:endCxn id="25" idx="3"/>
          </p:cNvCxnSpPr>
          <p:nvPr/>
        </p:nvCxnSpPr>
        <p:spPr>
          <a:xfrm flipH="1">
            <a:off x="5331591" y="4963557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CDF73E9F-D57A-73E1-128C-38DDB4ED4CDD}"/>
              </a:ext>
            </a:extLst>
          </p:cNvPr>
          <p:cNvSpPr/>
          <p:nvPr/>
        </p:nvSpPr>
        <p:spPr>
          <a:xfrm>
            <a:off x="5849557" y="4922468"/>
            <a:ext cx="312907" cy="2805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E1E5E3A-75C3-CAC1-34CC-A807B01E3AB2}"/>
              </a:ext>
            </a:extLst>
          </p:cNvPr>
          <p:cNvCxnSpPr>
            <a:stCxn id="35" idx="1"/>
            <a:endCxn id="35" idx="5"/>
          </p:cNvCxnSpPr>
          <p:nvPr/>
        </p:nvCxnSpPr>
        <p:spPr>
          <a:xfrm>
            <a:off x="5895381" y="4963557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1841C92-4F31-08D4-1BFE-044E1C4EC4E2}"/>
              </a:ext>
            </a:extLst>
          </p:cNvPr>
          <p:cNvCxnSpPr>
            <a:stCxn id="35" idx="7"/>
            <a:endCxn id="35" idx="3"/>
          </p:cNvCxnSpPr>
          <p:nvPr/>
        </p:nvCxnSpPr>
        <p:spPr>
          <a:xfrm flipH="1">
            <a:off x="5895381" y="4963557"/>
            <a:ext cx="221259" cy="1983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9A8F1E2A-9EE3-BBB5-2FBE-BC5877B3F811}"/>
              </a:ext>
            </a:extLst>
          </p:cNvPr>
          <p:cNvSpPr/>
          <p:nvPr/>
        </p:nvSpPr>
        <p:spPr>
          <a:xfrm rot="5400000">
            <a:off x="6808677" y="5043792"/>
            <a:ext cx="155448" cy="630732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8BB746-DEA5-D1FC-6F2D-B3A77E29007A}"/>
              </a:ext>
            </a:extLst>
          </p:cNvPr>
          <p:cNvSpPr txBox="1"/>
          <p:nvPr/>
        </p:nvSpPr>
        <p:spPr>
          <a:xfrm>
            <a:off x="6587913" y="5431729"/>
            <a:ext cx="569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0" dirty="0"/>
              <a:t>第一批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75ADC054-338E-0261-C361-673A0533E487}"/>
              </a:ext>
            </a:extLst>
          </p:cNvPr>
          <p:cNvSpPr/>
          <p:nvPr/>
        </p:nvSpPr>
        <p:spPr>
          <a:xfrm>
            <a:off x="7538926" y="4909024"/>
            <a:ext cx="312907" cy="280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CD5C7DB-CA5C-AE98-93C7-FFDCCA75E975}"/>
              </a:ext>
            </a:extLst>
          </p:cNvPr>
          <p:cNvSpPr/>
          <p:nvPr/>
        </p:nvSpPr>
        <p:spPr>
          <a:xfrm>
            <a:off x="8067579" y="4909024"/>
            <a:ext cx="312907" cy="2805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51AF4E93-3767-3DBC-2899-C071D7C4254A}"/>
              </a:ext>
            </a:extLst>
          </p:cNvPr>
          <p:cNvSpPr/>
          <p:nvPr/>
        </p:nvSpPr>
        <p:spPr>
          <a:xfrm rot="5400000">
            <a:off x="7900124" y="5066711"/>
            <a:ext cx="155448" cy="569386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000" b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EFD4C1-E4D1-9703-BB54-D7D4676B8C14}"/>
              </a:ext>
            </a:extLst>
          </p:cNvPr>
          <p:cNvSpPr txBox="1"/>
          <p:nvPr/>
        </p:nvSpPr>
        <p:spPr>
          <a:xfrm>
            <a:off x="7697120" y="5431729"/>
            <a:ext cx="5693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b="0" dirty="0"/>
              <a:t>第二批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62ED35C-F37E-CAB8-A201-6DCD7EF5FAA7}"/>
              </a:ext>
            </a:extLst>
          </p:cNvPr>
          <p:cNvSpPr txBox="1"/>
          <p:nvPr/>
        </p:nvSpPr>
        <p:spPr>
          <a:xfrm>
            <a:off x="8522482" y="4305778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/>
              <a:t>20%</a:t>
            </a:r>
            <a:endParaRPr kumimoji="1" lang="zh-CN" altLang="en-US" sz="1000" b="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B337B3-0A4A-DA43-53BA-17E291DF09A1}"/>
              </a:ext>
            </a:extLst>
          </p:cNvPr>
          <p:cNvSpPr txBox="1"/>
          <p:nvPr/>
        </p:nvSpPr>
        <p:spPr>
          <a:xfrm>
            <a:off x="8526904" y="5554839"/>
            <a:ext cx="45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0" dirty="0"/>
              <a:t>80%</a:t>
            </a:r>
            <a:endParaRPr kumimoji="1" lang="zh-CN" altLang="en-US" sz="1000" b="0" dirty="0"/>
          </a:p>
        </p:txBody>
      </p:sp>
      <p:cxnSp>
        <p:nvCxnSpPr>
          <p:cNvPr id="46" name="肘形连接符 45">
            <a:extLst>
              <a:ext uri="{FF2B5EF4-FFF2-40B4-BE49-F238E27FC236}">
                <a16:creationId xmlns:a16="http://schemas.microsoft.com/office/drawing/2014/main" id="{6E555E79-F28F-40BE-41B4-58320D3E56DD}"/>
              </a:ext>
            </a:extLst>
          </p:cNvPr>
          <p:cNvCxnSpPr>
            <a:cxnSpLocks/>
            <a:stCxn id="10" idx="2"/>
            <a:endCxn id="21" idx="3"/>
          </p:cNvCxnSpPr>
          <p:nvPr/>
        </p:nvCxnSpPr>
        <p:spPr>
          <a:xfrm rot="5400000">
            <a:off x="6877532" y="2491872"/>
            <a:ext cx="539788" cy="2083585"/>
          </a:xfrm>
          <a:prstGeom prst="bentConnector2">
            <a:avLst/>
          </a:prstGeom>
          <a:noFill/>
          <a:ln w="9525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03170E39-B9F4-EE07-E2AC-7142A2265E54}"/>
              </a:ext>
            </a:extLst>
          </p:cNvPr>
          <p:cNvSpPr/>
          <p:nvPr/>
        </p:nvSpPr>
        <p:spPr>
          <a:xfrm>
            <a:off x="9019992" y="4428889"/>
            <a:ext cx="1213427" cy="2973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000" b="0" dirty="0"/>
              <a:t>Service Canary</a:t>
            </a:r>
            <a:endParaRPr kumimoji="1" lang="zh-CN" altLang="en-US" sz="1000" b="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8C9C728-5045-A72C-9E02-EBA3EB71032E}"/>
              </a:ext>
            </a:extLst>
          </p:cNvPr>
          <p:cNvSpPr/>
          <p:nvPr/>
        </p:nvSpPr>
        <p:spPr>
          <a:xfrm>
            <a:off x="9020928" y="5273680"/>
            <a:ext cx="1212491" cy="2931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000" b="0" dirty="0"/>
              <a:t>Service</a:t>
            </a:r>
            <a:endParaRPr kumimoji="1" lang="zh-CN" altLang="en-US" sz="1000" b="0" dirty="0"/>
          </a:p>
        </p:txBody>
      </p: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4A72C5DC-DA72-F014-8987-2DF5EA37292B}"/>
              </a:ext>
            </a:extLst>
          </p:cNvPr>
          <p:cNvCxnSpPr>
            <a:cxnSpLocks/>
            <a:stCxn id="12" idx="2"/>
            <a:endCxn id="48" idx="3"/>
          </p:cNvCxnSpPr>
          <p:nvPr/>
        </p:nvCxnSpPr>
        <p:spPr>
          <a:xfrm rot="16200000" flipH="1">
            <a:off x="9117289" y="4304138"/>
            <a:ext cx="2156499" cy="75762"/>
          </a:xfrm>
          <a:prstGeom prst="bentConnector4">
            <a:avLst>
              <a:gd name="adj1" fmla="val 26746"/>
              <a:gd name="adj2" fmla="val 416364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4BFCC071-08A1-97B8-05E8-111940426FAD}"/>
              </a:ext>
            </a:extLst>
          </p:cNvPr>
          <p:cNvCxnSpPr>
            <a:cxnSpLocks/>
            <a:stCxn id="48" idx="2"/>
            <a:endCxn id="25" idx="4"/>
          </p:cNvCxnSpPr>
          <p:nvPr/>
        </p:nvCxnSpPr>
        <p:spPr>
          <a:xfrm rot="5400000" flipH="1">
            <a:off x="7352791" y="3292475"/>
            <a:ext cx="363814" cy="4184953"/>
          </a:xfrm>
          <a:prstGeom prst="bentConnector3">
            <a:avLst>
              <a:gd name="adj1" fmla="val -62834"/>
            </a:avLst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>
            <a:extLst>
              <a:ext uri="{FF2B5EF4-FFF2-40B4-BE49-F238E27FC236}">
                <a16:creationId xmlns:a16="http://schemas.microsoft.com/office/drawing/2014/main" id="{9CD47DB8-3C13-C6E9-3F16-79B1968146C7}"/>
              </a:ext>
            </a:extLst>
          </p:cNvPr>
          <p:cNvCxnSpPr>
            <a:cxnSpLocks/>
            <a:stCxn id="47" idx="1"/>
            <a:endCxn id="40" idx="0"/>
          </p:cNvCxnSpPr>
          <p:nvPr/>
        </p:nvCxnSpPr>
        <p:spPr>
          <a:xfrm rot="10800000" flipV="1">
            <a:off x="7695380" y="4577566"/>
            <a:ext cx="1324612" cy="33145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2CF9356D-D66C-2850-78E4-4E3321F89090}"/>
              </a:ext>
            </a:extLst>
          </p:cNvPr>
          <p:cNvCxnSpPr>
            <a:cxnSpLocks/>
            <a:stCxn id="12" idx="2"/>
            <a:endCxn id="47" idx="0"/>
          </p:cNvCxnSpPr>
          <p:nvPr/>
        </p:nvCxnSpPr>
        <p:spPr>
          <a:xfrm rot="5400000">
            <a:off x="9309623" y="3580854"/>
            <a:ext cx="1165119" cy="530951"/>
          </a:xfrm>
          <a:prstGeom prst="bentConnector3">
            <a:avLst>
              <a:gd name="adj1" fmla="val 50000"/>
            </a:avLst>
          </a:prstGeom>
          <a:noFill/>
          <a:ln w="9525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542020C-E92A-2601-E40E-A71F0BB467DD}"/>
              </a:ext>
            </a:extLst>
          </p:cNvPr>
          <p:cNvSpPr txBox="1"/>
          <p:nvPr/>
        </p:nvSpPr>
        <p:spPr>
          <a:xfrm>
            <a:off x="8965225" y="4105527"/>
            <a:ext cx="715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0" dirty="0"/>
              <a:t>Gray</a:t>
            </a:r>
            <a:r>
              <a:rPr kumimoji="1" lang="zh-CN" altLang="en-US" sz="1000" b="0" dirty="0"/>
              <a:t>流量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72992DC-672B-BD2B-654E-A68D16466003}"/>
              </a:ext>
            </a:extLst>
          </p:cNvPr>
          <p:cNvSpPr txBox="1"/>
          <p:nvPr/>
        </p:nvSpPr>
        <p:spPr>
          <a:xfrm>
            <a:off x="9299003" y="4983921"/>
            <a:ext cx="718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b="0" dirty="0"/>
              <a:t>base</a:t>
            </a:r>
            <a:r>
              <a:rPr kumimoji="1" lang="zh-CN" altLang="en-US" sz="1000" b="0" dirty="0"/>
              <a:t>流量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EF47E7D-D8C5-005E-9A39-AD762750DAF4}"/>
              </a:ext>
            </a:extLst>
          </p:cNvPr>
          <p:cNvSpPr txBox="1"/>
          <p:nvPr/>
        </p:nvSpPr>
        <p:spPr>
          <a:xfrm>
            <a:off x="668566" y="2766794"/>
            <a:ext cx="3262639" cy="167007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1400" b="0" dirty="0" err="1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Kruise</a:t>
            </a:r>
            <a:r>
              <a:rPr kumimoji="1" lang="zh-CN" altLang="en-US" sz="1400" b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b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Rollout</a:t>
            </a:r>
            <a:r>
              <a:rPr kumimoji="1" lang="zh-CN" altLang="en-US" sz="1400" b="0" dirty="0">
                <a:solidFill>
                  <a:schemeClr val="accent4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渐进式交付</a:t>
            </a:r>
            <a:endParaRPr kumimoji="1" lang="en-US" altLang="zh-CN" sz="1400" b="0" dirty="0">
              <a:solidFill>
                <a:schemeClr val="accent4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分批发布、金丝雀、</a:t>
            </a:r>
            <a:r>
              <a:rPr kumimoji="1" lang="en-US" altLang="zh-CN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A/B</a:t>
            </a:r>
            <a:r>
              <a:rPr kumimoji="1" lang="zh-CN" altLang="en-US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无侵入性（</a:t>
            </a:r>
            <a:r>
              <a:rPr kumimoji="1" lang="en-US" altLang="zh-CN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配置不会任何修改）</a:t>
            </a:r>
            <a:endParaRPr kumimoji="1" lang="en-US" altLang="zh-CN" sz="14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可扩展性（多种工作负载、网关）</a:t>
            </a:r>
            <a:endParaRPr kumimoji="1" lang="en-US" altLang="zh-CN" sz="14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易用性（开箱即用，无需改造）</a:t>
            </a:r>
            <a:endParaRPr kumimoji="1" lang="en-US" altLang="zh-CN" sz="1400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95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8E6-CA80-6899-4AF3-91AB459CEFBB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基于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Argo-cd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的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Gitops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发布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Demo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70CFD4-0873-6CBA-5947-3FF0BC6AF674}"/>
              </a:ext>
            </a:extLst>
          </p:cNvPr>
          <p:cNvSpPr txBox="1"/>
          <p:nvPr/>
        </p:nvSpPr>
        <p:spPr>
          <a:xfrm>
            <a:off x="4819972" y="324433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视频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，制作中</a:t>
            </a:r>
          </a:p>
        </p:txBody>
      </p:sp>
    </p:spTree>
    <p:extLst>
      <p:ext uri="{BB962C8B-B14F-4D97-AF65-F5344CB8AC3E}">
        <p14:creationId xmlns:p14="http://schemas.microsoft.com/office/powerpoint/2010/main" val="288631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3F88-3820-576F-0A74-A96618FBEF8D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自定义工作负载如何接入Kruise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Rollout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？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82EED7-DD58-2935-6932-A1CA8C31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9" y="1523462"/>
            <a:ext cx="11326861" cy="45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7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C6B8-DC45-35CC-ECA5-FCBF34C87FCA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支持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Deployment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原地分批发布能力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DAEFFB-67F4-6DFE-B83B-8867F7EB1AD0}"/>
              </a:ext>
            </a:extLst>
          </p:cNvPr>
          <p:cNvSpPr/>
          <p:nvPr/>
        </p:nvSpPr>
        <p:spPr>
          <a:xfrm>
            <a:off x="2795573" y="1512468"/>
            <a:ext cx="1490166" cy="4120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GitOps</a:t>
            </a:r>
            <a:endParaRPr kumimoji="1" lang="zh-CN" altLang="en-US" sz="1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56D281-CAF9-91E2-151A-172B97E86AAE}"/>
              </a:ext>
            </a:extLst>
          </p:cNvPr>
          <p:cNvSpPr/>
          <p:nvPr/>
        </p:nvSpPr>
        <p:spPr>
          <a:xfrm>
            <a:off x="5427017" y="1512468"/>
            <a:ext cx="1613043" cy="4158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K8S-API</a:t>
            </a:r>
            <a:endParaRPr kumimoji="1"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AD3D21-AB26-9E0B-DF7B-4406B710A03A}"/>
              </a:ext>
            </a:extLst>
          </p:cNvPr>
          <p:cNvSpPr/>
          <p:nvPr/>
        </p:nvSpPr>
        <p:spPr>
          <a:xfrm>
            <a:off x="5427017" y="3531191"/>
            <a:ext cx="1613043" cy="4828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Deployment</a:t>
            </a:r>
            <a:endParaRPr kumimoji="1" lang="zh-CN" altLang="en-US" sz="1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20540BB-4485-8B92-9BD9-9A1A856EA092}"/>
              </a:ext>
            </a:extLst>
          </p:cNvPr>
          <p:cNvSpPr/>
          <p:nvPr/>
        </p:nvSpPr>
        <p:spPr>
          <a:xfrm>
            <a:off x="4126811" y="5326167"/>
            <a:ext cx="462337" cy="380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1340C7F-6CFF-E53A-DF68-B6F71ACCB631}"/>
              </a:ext>
            </a:extLst>
          </p:cNvPr>
          <p:cNvSpPr/>
          <p:nvPr/>
        </p:nvSpPr>
        <p:spPr>
          <a:xfrm>
            <a:off x="4579872" y="4597320"/>
            <a:ext cx="1420462" cy="359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ReplicaSet</a:t>
            </a:r>
            <a:r>
              <a:rPr kumimoji="1" lang="en-US" altLang="zh-CN" sz="1400" dirty="0"/>
              <a:t>-X</a:t>
            </a:r>
            <a:endParaRPr kumimoji="1" lang="zh-CN" altLang="en-US" sz="14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56D63D6-FF29-E76A-EB34-43B623DD9C50}"/>
              </a:ext>
            </a:extLst>
          </p:cNvPr>
          <p:cNvSpPr/>
          <p:nvPr/>
        </p:nvSpPr>
        <p:spPr>
          <a:xfrm>
            <a:off x="5016241" y="5326167"/>
            <a:ext cx="462337" cy="3801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736C64B-65C9-5F3C-B40C-4E8200BB95D7}"/>
              </a:ext>
            </a:extLst>
          </p:cNvPr>
          <p:cNvSpPr/>
          <p:nvPr/>
        </p:nvSpPr>
        <p:spPr>
          <a:xfrm>
            <a:off x="6578241" y="5285026"/>
            <a:ext cx="462337" cy="38014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F75656-D703-EBEC-1B09-9A2C05028578}"/>
              </a:ext>
            </a:extLst>
          </p:cNvPr>
          <p:cNvSpPr/>
          <p:nvPr/>
        </p:nvSpPr>
        <p:spPr>
          <a:xfrm>
            <a:off x="7240490" y="5270496"/>
            <a:ext cx="462337" cy="38014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F09C98-4514-1DB3-A4F5-D6113F5F3935}"/>
              </a:ext>
            </a:extLst>
          </p:cNvPr>
          <p:cNvSpPr txBox="1"/>
          <p:nvPr/>
        </p:nvSpPr>
        <p:spPr>
          <a:xfrm>
            <a:off x="4615627" y="5285406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</a:t>
            </a:r>
            <a:endParaRPr kumimoji="1" lang="zh-CN" altLang="en-US" sz="2400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7793D48-2CB2-7AB5-20D2-0A94BF7CB8F6}"/>
              </a:ext>
            </a:extLst>
          </p:cNvPr>
          <p:cNvCxnSpPr>
            <a:stCxn id="8" idx="1"/>
            <a:endCxn id="8" idx="5"/>
          </p:cNvCxnSpPr>
          <p:nvPr/>
        </p:nvCxnSpPr>
        <p:spPr>
          <a:xfrm>
            <a:off x="5083949" y="5381838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84D5D8A-03E7-2337-E45D-C017269CBCBC}"/>
              </a:ext>
            </a:extLst>
          </p:cNvPr>
          <p:cNvCxnSpPr>
            <a:stCxn id="8" idx="7"/>
            <a:endCxn id="8" idx="3"/>
          </p:cNvCxnSpPr>
          <p:nvPr/>
        </p:nvCxnSpPr>
        <p:spPr>
          <a:xfrm flipH="1">
            <a:off x="5083949" y="5381838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9665388C-48B3-345C-85E2-AF9A4F237518}"/>
              </a:ext>
            </a:extLst>
          </p:cNvPr>
          <p:cNvSpPr/>
          <p:nvPr/>
        </p:nvSpPr>
        <p:spPr>
          <a:xfrm>
            <a:off x="5580031" y="5326167"/>
            <a:ext cx="462337" cy="3801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3F987206-C4CF-A59A-5EEE-29B695925BE1}"/>
              </a:ext>
            </a:extLst>
          </p:cNvPr>
          <p:cNvCxnSpPr>
            <a:stCxn id="14" idx="1"/>
            <a:endCxn id="14" idx="5"/>
          </p:cNvCxnSpPr>
          <p:nvPr/>
        </p:nvCxnSpPr>
        <p:spPr>
          <a:xfrm>
            <a:off x="5647739" y="5381838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17566A7F-BDA9-3B32-E960-E2511116AFD4}"/>
              </a:ext>
            </a:extLst>
          </p:cNvPr>
          <p:cNvCxnSpPr>
            <a:stCxn id="14" idx="7"/>
            <a:endCxn id="14" idx="3"/>
          </p:cNvCxnSpPr>
          <p:nvPr/>
        </p:nvCxnSpPr>
        <p:spPr>
          <a:xfrm flipH="1">
            <a:off x="5647739" y="5381838"/>
            <a:ext cx="326921" cy="268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B383ACCC-62A8-7E99-52E3-DBD39B6CD976}"/>
              </a:ext>
            </a:extLst>
          </p:cNvPr>
          <p:cNvSpPr/>
          <p:nvPr/>
        </p:nvSpPr>
        <p:spPr>
          <a:xfrm rot="5400000">
            <a:off x="7040158" y="5314803"/>
            <a:ext cx="155448" cy="914400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F76195-C7BA-46C8-18C2-485AD7E34D73}"/>
              </a:ext>
            </a:extLst>
          </p:cNvPr>
          <p:cNvSpPr txBox="1"/>
          <p:nvPr/>
        </p:nvSpPr>
        <p:spPr>
          <a:xfrm>
            <a:off x="6756244" y="57720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第一批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587040A-4EBB-D6BC-D37C-F720287D648B}"/>
              </a:ext>
            </a:extLst>
          </p:cNvPr>
          <p:cNvSpPr/>
          <p:nvPr/>
        </p:nvSpPr>
        <p:spPr>
          <a:xfrm>
            <a:off x="7807619" y="5285026"/>
            <a:ext cx="462337" cy="38014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F22043E-1D30-AF5E-FF81-5F53FD49254D}"/>
              </a:ext>
            </a:extLst>
          </p:cNvPr>
          <p:cNvSpPr/>
          <p:nvPr/>
        </p:nvSpPr>
        <p:spPr>
          <a:xfrm>
            <a:off x="8469868" y="5270496"/>
            <a:ext cx="462337" cy="38014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7EACC1E2-1FF6-E111-3BE0-BA3D675C798F}"/>
              </a:ext>
            </a:extLst>
          </p:cNvPr>
          <p:cNvSpPr/>
          <p:nvPr/>
        </p:nvSpPr>
        <p:spPr>
          <a:xfrm rot="5400000">
            <a:off x="8269536" y="5314803"/>
            <a:ext cx="155448" cy="914400"/>
          </a:xfrm>
          <a:prstGeom prst="righ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FB7164-1C22-3406-D9E1-BBFB370EDA10}"/>
              </a:ext>
            </a:extLst>
          </p:cNvPr>
          <p:cNvSpPr txBox="1"/>
          <p:nvPr/>
        </p:nvSpPr>
        <p:spPr>
          <a:xfrm>
            <a:off x="7985622" y="57720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第二批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CBC0D2F-65AF-EDE0-625D-AE4069951170}"/>
              </a:ext>
            </a:extLst>
          </p:cNvPr>
          <p:cNvSpPr txBox="1"/>
          <p:nvPr/>
        </p:nvSpPr>
        <p:spPr>
          <a:xfrm>
            <a:off x="8949726" y="5229735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…</a:t>
            </a:r>
            <a:endParaRPr kumimoji="1" lang="zh-CN" altLang="en-US" sz="2400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5B51566-E19B-E1E0-CB1D-894307736F32}"/>
              </a:ext>
            </a:extLst>
          </p:cNvPr>
          <p:cNvSpPr/>
          <p:nvPr/>
        </p:nvSpPr>
        <p:spPr>
          <a:xfrm>
            <a:off x="6576291" y="4597320"/>
            <a:ext cx="1420462" cy="3595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ReplicaSet</a:t>
            </a:r>
            <a:r>
              <a:rPr kumimoji="1" lang="en-US" altLang="zh-CN" sz="1400" dirty="0"/>
              <a:t>-Y</a:t>
            </a:r>
            <a:endParaRPr kumimoji="1" lang="zh-CN" altLang="en-US" sz="1400" dirty="0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9BCD2A87-5D79-DCF2-74F7-F2F914DEA07E}"/>
              </a:ext>
            </a:extLst>
          </p:cNvPr>
          <p:cNvSpPr/>
          <p:nvPr/>
        </p:nvSpPr>
        <p:spPr>
          <a:xfrm rot="5400000">
            <a:off x="6075262" y="3400773"/>
            <a:ext cx="354332" cy="1800991"/>
          </a:xfrm>
          <a:prstGeom prst="leftBrace">
            <a:avLst>
              <a:gd name="adj1" fmla="val 8333"/>
              <a:gd name="adj2" fmla="val 494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6" name="笑脸 25">
            <a:extLst>
              <a:ext uri="{FF2B5EF4-FFF2-40B4-BE49-F238E27FC236}">
                <a16:creationId xmlns:a16="http://schemas.microsoft.com/office/drawing/2014/main" id="{8F8F4B6A-CE22-A49F-3BA6-95606AD79267}"/>
              </a:ext>
            </a:extLst>
          </p:cNvPr>
          <p:cNvSpPr/>
          <p:nvPr/>
        </p:nvSpPr>
        <p:spPr>
          <a:xfrm>
            <a:off x="1796490" y="1482861"/>
            <a:ext cx="508000" cy="471307"/>
          </a:xfrm>
          <a:prstGeom prst="smileyFac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48D0743-8690-D382-46ED-E902A77654C6}"/>
              </a:ext>
            </a:extLst>
          </p:cNvPr>
          <p:cNvCxnSpPr>
            <a:cxnSpLocks/>
            <a:stCxn id="26" idx="6"/>
            <a:endCxn id="3" idx="1"/>
          </p:cNvCxnSpPr>
          <p:nvPr/>
        </p:nvCxnSpPr>
        <p:spPr>
          <a:xfrm>
            <a:off x="2304490" y="1718515"/>
            <a:ext cx="491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78BA668-17CE-1CA3-8DEF-6C6F4871736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285739" y="1718515"/>
            <a:ext cx="1141278" cy="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894E97-C685-216F-E60F-3EE221E848D0}"/>
              </a:ext>
            </a:extLst>
          </p:cNvPr>
          <p:cNvSpPr/>
          <p:nvPr/>
        </p:nvSpPr>
        <p:spPr>
          <a:xfrm>
            <a:off x="2636444" y="2499197"/>
            <a:ext cx="1502958" cy="41209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Kruise</a:t>
            </a:r>
            <a:r>
              <a:rPr kumimoji="1" lang="en-US" altLang="zh-CN" sz="1400" dirty="0"/>
              <a:t> Rollout</a:t>
            </a:r>
            <a:endParaRPr kumimoji="1" lang="zh-CN" altLang="en-US" sz="1400" dirty="0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77FB29CC-411A-D07F-4780-E0D2A15DAE16}"/>
              </a:ext>
            </a:extLst>
          </p:cNvPr>
          <p:cNvSpPr/>
          <p:nvPr/>
        </p:nvSpPr>
        <p:spPr>
          <a:xfrm>
            <a:off x="5427017" y="2548226"/>
            <a:ext cx="1613043" cy="31403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Webhook</a:t>
            </a:r>
            <a:endParaRPr kumimoji="1" lang="zh-CN" altLang="en-US" sz="1400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81E4759-43BA-D2AC-1C43-96AC50623AFE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>
            <a:off x="6233539" y="1928326"/>
            <a:ext cx="0" cy="61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12188776-C7A9-02F5-C549-64B0B431F040}"/>
              </a:ext>
            </a:extLst>
          </p:cNvPr>
          <p:cNvCxnSpPr>
            <a:cxnSpLocks/>
            <a:stCxn id="30" idx="2"/>
            <a:endCxn id="5" idx="0"/>
          </p:cNvCxnSpPr>
          <p:nvPr/>
        </p:nvCxnSpPr>
        <p:spPr>
          <a:xfrm>
            <a:off x="6233539" y="2862262"/>
            <a:ext cx="0" cy="66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580BD1D5-1E6D-2FC5-F323-A57885A57E50}"/>
              </a:ext>
            </a:extLst>
          </p:cNvPr>
          <p:cNvSpPr/>
          <p:nvPr/>
        </p:nvSpPr>
        <p:spPr>
          <a:xfrm>
            <a:off x="8326775" y="2467106"/>
            <a:ext cx="1955813" cy="4748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Kubernetes</a:t>
            </a:r>
          </a:p>
          <a:p>
            <a:pPr algn="ctr"/>
            <a:r>
              <a:rPr kumimoji="1" lang="en-US" altLang="zh-CN" sz="1400" dirty="0"/>
              <a:t>Deployment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Controller</a:t>
            </a:r>
            <a:endParaRPr kumimoji="1"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6BFBE58-F837-F8F3-2D3C-BF737DC55651}"/>
              </a:ext>
            </a:extLst>
          </p:cNvPr>
          <p:cNvSpPr txBox="1"/>
          <p:nvPr/>
        </p:nvSpPr>
        <p:spPr>
          <a:xfrm>
            <a:off x="7114521" y="3016618"/>
            <a:ext cx="151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Deployment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控制器不再调节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RS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C875DF2-B827-C508-AC30-81BFB35E5C5A}"/>
              </a:ext>
            </a:extLst>
          </p:cNvPr>
          <p:cNvSpPr txBox="1"/>
          <p:nvPr/>
        </p:nvSpPr>
        <p:spPr>
          <a:xfrm>
            <a:off x="1617403" y="3662437"/>
            <a:ext cx="172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 根据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Rollout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动态调节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RS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，实现分批发布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8BE61C7-A9D9-84A2-5F9D-6766D520818F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4139402" y="2705244"/>
            <a:ext cx="1287615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8BEEF95E-9B11-4E86-5AA0-C800204C19EB}"/>
              </a:ext>
            </a:extLst>
          </p:cNvPr>
          <p:cNvSpPr txBox="1"/>
          <p:nvPr/>
        </p:nvSpPr>
        <p:spPr>
          <a:xfrm>
            <a:off x="4189171" y="2247163"/>
            <a:ext cx="112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Webhook</a:t>
            </a:r>
          </a:p>
          <a:p>
            <a:pPr algn="ctr"/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修改</a:t>
            </a:r>
            <a:r>
              <a:rPr lang="en" altLang="zh-CN" sz="1200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  <a:endParaRPr kumimoji="1"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肘形连接符 37">
            <a:extLst>
              <a:ext uri="{FF2B5EF4-FFF2-40B4-BE49-F238E27FC236}">
                <a16:creationId xmlns:a16="http://schemas.microsoft.com/office/drawing/2014/main" id="{A3AA8BF0-85D1-BF41-D39F-BBABD54E3A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40061" y="2940783"/>
            <a:ext cx="1668839" cy="712979"/>
          </a:xfrm>
          <a:prstGeom prst="bentConnector3">
            <a:avLst>
              <a:gd name="adj1" fmla="val 11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>
            <a:extLst>
              <a:ext uri="{FF2B5EF4-FFF2-40B4-BE49-F238E27FC236}">
                <a16:creationId xmlns:a16="http://schemas.microsoft.com/office/drawing/2014/main" id="{6342FCC1-878A-C972-BC96-6633305C5345}"/>
              </a:ext>
            </a:extLst>
          </p:cNvPr>
          <p:cNvCxnSpPr>
            <a:stCxn id="29" idx="2"/>
            <a:endCxn id="24" idx="2"/>
          </p:cNvCxnSpPr>
          <p:nvPr/>
        </p:nvCxnSpPr>
        <p:spPr>
          <a:xfrm rot="16200000" flipH="1">
            <a:off x="4314410" y="1984803"/>
            <a:ext cx="2045625" cy="3898599"/>
          </a:xfrm>
          <a:prstGeom prst="bentConnector3">
            <a:avLst>
              <a:gd name="adj1" fmla="val 111175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>
            <a:extLst>
              <a:ext uri="{FF2B5EF4-FFF2-40B4-BE49-F238E27FC236}">
                <a16:creationId xmlns:a16="http://schemas.microsoft.com/office/drawing/2014/main" id="{2ADFDA2A-25C4-0E54-A4C3-77B7F558E37F}"/>
              </a:ext>
            </a:extLst>
          </p:cNvPr>
          <p:cNvCxnSpPr>
            <a:stCxn id="29" idx="2"/>
            <a:endCxn id="7" idx="2"/>
          </p:cNvCxnSpPr>
          <p:nvPr/>
        </p:nvCxnSpPr>
        <p:spPr>
          <a:xfrm rot="16200000" flipH="1">
            <a:off x="3316201" y="2983013"/>
            <a:ext cx="2045625" cy="1902180"/>
          </a:xfrm>
          <a:prstGeom prst="bentConnector3">
            <a:avLst>
              <a:gd name="adj1" fmla="val 111175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645D25F9-9377-6A8A-F16F-7128339AE783}"/>
              </a:ext>
            </a:extLst>
          </p:cNvPr>
          <p:cNvCxnSpPr>
            <a:cxnSpLocks/>
          </p:cNvCxnSpPr>
          <p:nvPr/>
        </p:nvCxnSpPr>
        <p:spPr>
          <a:xfrm>
            <a:off x="7807619" y="3569160"/>
            <a:ext cx="216886" cy="2270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AEF427BA-4703-3BD2-AC92-7FF5C016489E}"/>
              </a:ext>
            </a:extLst>
          </p:cNvPr>
          <p:cNvCxnSpPr>
            <a:cxnSpLocks/>
          </p:cNvCxnSpPr>
          <p:nvPr/>
        </p:nvCxnSpPr>
        <p:spPr>
          <a:xfrm flipH="1">
            <a:off x="7807619" y="3540051"/>
            <a:ext cx="195135" cy="2561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F2FAFEC-24B0-5680-A8D0-B1EA831C6F06}"/>
              </a:ext>
            </a:extLst>
          </p:cNvPr>
          <p:cNvCxnSpPr>
            <a:endCxn id="5" idx="1"/>
          </p:cNvCxnSpPr>
          <p:nvPr/>
        </p:nvCxnSpPr>
        <p:spPr>
          <a:xfrm>
            <a:off x="3818965" y="2911289"/>
            <a:ext cx="1608052" cy="86134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56C88F1-E6EA-131F-1476-2A6D17FC0936}"/>
              </a:ext>
            </a:extLst>
          </p:cNvPr>
          <p:cNvSpPr txBox="1"/>
          <p:nvPr/>
        </p:nvSpPr>
        <p:spPr>
          <a:xfrm>
            <a:off x="3787665" y="3391159"/>
            <a:ext cx="112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Rollout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结束，</a:t>
            </a:r>
            <a:endParaRPr kumimoji="1"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恢复</a:t>
            </a:r>
            <a:r>
              <a:rPr lang="en" altLang="zh-CN" sz="1200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  <a:endParaRPr kumimoji="1"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5" name="肘形连接符 44">
            <a:extLst>
              <a:ext uri="{FF2B5EF4-FFF2-40B4-BE49-F238E27FC236}">
                <a16:creationId xmlns:a16="http://schemas.microsoft.com/office/drawing/2014/main" id="{809B9C62-9FF6-AEA6-2437-BBB81415BEEC}"/>
              </a:ext>
            </a:extLst>
          </p:cNvPr>
          <p:cNvCxnSpPr>
            <a:cxnSpLocks/>
          </p:cNvCxnSpPr>
          <p:nvPr/>
        </p:nvCxnSpPr>
        <p:spPr>
          <a:xfrm flipV="1">
            <a:off x="7040060" y="2939986"/>
            <a:ext cx="2709093" cy="994116"/>
          </a:xfrm>
          <a:prstGeom prst="bentConnector3">
            <a:avLst>
              <a:gd name="adj1" fmla="val 99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D42E49AD-D1A7-8279-2353-67270AFE8D08}"/>
              </a:ext>
            </a:extLst>
          </p:cNvPr>
          <p:cNvSpPr txBox="1"/>
          <p:nvPr/>
        </p:nvSpPr>
        <p:spPr>
          <a:xfrm>
            <a:off x="8229236" y="3976810"/>
            <a:ext cx="151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Deployment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恢复针对</a:t>
            </a:r>
            <a:r>
              <a:rPr kumimoji="1" lang="en-US" altLang="zh-CN" sz="1200" dirty="0">
                <a:solidFill>
                  <a:schemeClr val="accent1">
                    <a:lumMod val="75000"/>
                  </a:schemeClr>
                </a:solidFill>
              </a:rPr>
              <a:t>RS</a:t>
            </a:r>
            <a:r>
              <a:rPr kumimoji="1" lang="zh-CN" altLang="en-US" sz="1200" dirty="0">
                <a:solidFill>
                  <a:schemeClr val="accent1">
                    <a:lumMod val="75000"/>
                  </a:schemeClr>
                </a:solidFill>
              </a:rPr>
              <a:t>的控制</a:t>
            </a:r>
            <a:endParaRPr kumimoji="1" lang="en-US" altLang="zh-C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96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4208303" y="3016964"/>
            <a:ext cx="3775393" cy="82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可扩展的流量调度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方案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2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1F2B-2900-67B9-161A-AE9F5E437E79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如何对接社区多种多样的网关资源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？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5B12D1-192E-AA93-9260-38A17379D835}"/>
              </a:ext>
            </a:extLst>
          </p:cNvPr>
          <p:cNvSpPr txBox="1"/>
          <p:nvPr/>
        </p:nvSpPr>
        <p:spPr>
          <a:xfrm>
            <a:off x="495945" y="1192023"/>
            <a:ext cx="11089038" cy="4758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云原生的一大特点就是百花齐放，所以社区中的云原生网关资源多达</a:t>
            </a:r>
            <a:r>
              <a:rPr lang="en-US" altLang="zh-CN" dirty="0"/>
              <a:t>20</a:t>
            </a:r>
            <a:r>
              <a:rPr lang="zh-CN" altLang="en-US" dirty="0"/>
              <a:t>种（如</a:t>
            </a:r>
            <a:r>
              <a:rPr lang="en-US" altLang="zh-CN" dirty="0"/>
              <a:t>Istio</a:t>
            </a:r>
            <a:r>
              <a:rPr lang="zh-CN" altLang="en-US" dirty="0"/>
              <a:t>、</a:t>
            </a:r>
            <a:r>
              <a:rPr lang="en-US" altLang="zh-CN" dirty="0" err="1"/>
              <a:t>apisix</a:t>
            </a:r>
            <a:r>
              <a:rPr lang="zh-CN" altLang="en-US" dirty="0"/>
              <a:t>等），然而这些资源并没有形成统一的标准，为了能够为更多网关资源提供支持，</a:t>
            </a:r>
            <a:r>
              <a:rPr lang="zh-CN" altLang="en-US" b="1" dirty="0"/>
              <a:t>社区主要采取了以下方案：</a:t>
            </a:r>
            <a:endParaRPr lang="en-US" altLang="zh-CN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为每种网关资源提供代码实现，</a:t>
            </a:r>
            <a:r>
              <a:rPr lang="en-US" altLang="zh-CN" dirty="0"/>
              <a:t>Argo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r>
              <a:rPr lang="zh-CN" altLang="en-US" dirty="0"/>
              <a:t>，</a:t>
            </a:r>
            <a:r>
              <a:rPr lang="en-US" altLang="zh-CN" dirty="0"/>
              <a:t>Flagger</a:t>
            </a:r>
            <a:r>
              <a:rPr lang="zh-CN" altLang="en-US" dirty="0"/>
              <a:t>等采取该方案</a:t>
            </a: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为网关资源添加转换函数，提供</a:t>
            </a:r>
            <a:r>
              <a:rPr lang="en-US" altLang="zh-CN" dirty="0"/>
              <a:t>gateway </a:t>
            </a:r>
            <a:r>
              <a:rPr lang="en-US" altLang="zh-CN" dirty="0" err="1"/>
              <a:t>api</a:t>
            </a:r>
            <a:r>
              <a:rPr lang="zh-CN" altLang="en-US" dirty="0"/>
              <a:t>支持，目前社区很多提供商如</a:t>
            </a:r>
            <a:r>
              <a:rPr lang="en-US" altLang="zh-CN" dirty="0"/>
              <a:t>Istio</a:t>
            </a:r>
            <a:r>
              <a:rPr lang="zh-CN" altLang="en-US" dirty="0"/>
              <a:t>已经实现</a:t>
            </a: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r>
              <a:rPr lang="zh-CN" altLang="en-US" b="1" dirty="0"/>
              <a:t>现有方案的不足：</a:t>
            </a:r>
            <a:endParaRPr lang="en-US" altLang="zh-CN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Argo</a:t>
            </a:r>
            <a:r>
              <a:rPr lang="zh-CN" altLang="en-US" dirty="0"/>
              <a:t> </a:t>
            </a:r>
            <a:r>
              <a:rPr lang="en-US" altLang="zh-CN" dirty="0"/>
              <a:t>Rollout</a:t>
            </a:r>
            <a:r>
              <a:rPr lang="zh-CN" altLang="en-US" dirty="0"/>
              <a:t>等对网关资源的处理采取硬编码的方式，处理不够灵活</a:t>
            </a: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为不同资源引入新的</a:t>
            </a:r>
            <a:r>
              <a:rPr lang="en-US" altLang="zh-CN" dirty="0" err="1"/>
              <a:t>api</a:t>
            </a:r>
            <a:r>
              <a:rPr lang="zh-CN" altLang="en-US" dirty="0"/>
              <a:t>，不同网关资源具有不同的配置规则，用户配置复杂</a:t>
            </a: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为网关资源实现</a:t>
            </a:r>
            <a:r>
              <a:rPr lang="en-US" altLang="zh-CN" dirty="0"/>
              <a:t>gateway</a:t>
            </a:r>
            <a:r>
              <a:rPr lang="zh-CN" altLang="en-US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转换较为复杂，需要添加上千行代码兼容</a:t>
            </a:r>
            <a:endParaRPr lang="en-US" altLang="zh-CN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因此，需要一种可扩展，灵活插拔的方案为社区网关资源提供支持。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486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E7FB-76E9-D350-6F74-1A373E610866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基于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Lua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脚本的可扩展流量调度方案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" name="图片 3" descr="图形用户界面, 日程表&#10;&#10;描述已自动生成">
            <a:extLst>
              <a:ext uri="{FF2B5EF4-FFF2-40B4-BE49-F238E27FC236}">
                <a16:creationId xmlns:a16="http://schemas.microsoft.com/office/drawing/2014/main" id="{5A770A5B-FF35-243A-AA30-C96361790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87" y="1499078"/>
            <a:ext cx="9860425" cy="43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6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421B5-63F0-3225-3CF2-106696D3771E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社区如何对接自己的网关资源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？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579F28-4E6B-D207-D80F-A039A7BFB81A}"/>
              </a:ext>
            </a:extLst>
          </p:cNvPr>
          <p:cNvSpPr txBox="1"/>
          <p:nvPr/>
        </p:nvSpPr>
        <p:spPr>
          <a:xfrm>
            <a:off x="635430" y="1190677"/>
            <a:ext cx="11081288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为了能快速为更多网关资源提供支持，仅靠开发者是不够的，需要社区更多人参与进来。为了能够有效的</a:t>
            </a:r>
            <a:r>
              <a:rPr lang="zh-CN" altLang="en-US" b="1" dirty="0"/>
              <a:t>验证提交</a:t>
            </a:r>
            <a:r>
              <a:rPr lang="en-US" altLang="zh-CN" b="1" dirty="0"/>
              <a:t>Lua</a:t>
            </a:r>
            <a:r>
              <a:rPr lang="zh-CN" altLang="en-US" b="1" dirty="0"/>
              <a:t>脚本的可用性</a:t>
            </a:r>
            <a:r>
              <a:rPr lang="zh-CN" altLang="en-US" dirty="0"/>
              <a:t>，我们采用了一种单测模式进行测试，社区在提交代码时还需要</a:t>
            </a:r>
            <a:r>
              <a:rPr lang="zh-CN" altLang="en-US" b="1" dirty="0"/>
              <a:t>同时提交对应的测试案例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 descr="图形用户界面, 图示&#10;&#10;描述已自动生成">
            <a:extLst>
              <a:ext uri="{FF2B5EF4-FFF2-40B4-BE49-F238E27FC236}">
                <a16:creationId xmlns:a16="http://schemas.microsoft.com/office/drawing/2014/main" id="{3F893EAC-F702-A564-43DD-F2359E13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92" y="2206165"/>
            <a:ext cx="7282216" cy="43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" altLang="zh-CN" sz="3600" b="0" i="0" u="none" strike="noStrike" dirty="0">
              <a:solidFill>
                <a:srgbClr val="000000"/>
              </a:solidFill>
              <a:effectLst/>
              <a:latin typeface="inherit"/>
              <a:hlinkClick r:id="rId2"/>
            </a:endParaRPr>
          </a:p>
          <a:p>
            <a:r>
              <a:rPr lang="en" altLang="zh-CN" sz="3600" b="0" i="0" u="none" strike="noStrike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Zhang Zhen &amp; Mingshan Zhao, Alibaba Cloud</a:t>
            </a:r>
            <a:br>
              <a:rPr lang="en" altLang="zh-CN" sz="3600" b="0" i="0" dirty="0">
                <a:solidFill>
                  <a:srgbClr val="333333"/>
                </a:solidFill>
                <a:effectLst/>
                <a:latin typeface="inherit"/>
              </a:rPr>
            </a:b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base"/>
            <a:r>
              <a:rPr lang="en" altLang="zh-CN" sz="4000" b="0" i="0" u="none" strike="noStrike" dirty="0">
                <a:solidFill>
                  <a:srgbClr val="000000"/>
                </a:solidFill>
                <a:effectLst/>
                <a:latin typeface="inherit"/>
                <a:hlinkClick r:id="rId2"/>
              </a:rPr>
              <a:t>Customize Progressive Delivery for Your Own Workload and Traffic</a:t>
            </a:r>
            <a:endParaRPr lang="en" altLang="zh-CN" sz="4000" b="0" i="0" dirty="0">
              <a:solidFill>
                <a:srgbClr val="33333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3746639" y="3016964"/>
            <a:ext cx="4134465" cy="82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社区首个全链路灰度模型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6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067E-6F29-8E28-1DE1-7050DD276CB8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微服务对流量调度提出了更高的要求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9E4F0D-D689-EB78-B56C-CB5C25C4B5A6}"/>
              </a:ext>
            </a:extLst>
          </p:cNvPr>
          <p:cNvGrpSpPr/>
          <p:nvPr/>
        </p:nvGrpSpPr>
        <p:grpSpPr>
          <a:xfrm>
            <a:off x="2275115" y="1907521"/>
            <a:ext cx="7641770" cy="1446893"/>
            <a:chOff x="6476109" y="6252547"/>
            <a:chExt cx="11424272" cy="6722311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57B471C-6188-D62A-E583-862BD9A52B5D}"/>
                </a:ext>
              </a:extLst>
            </p:cNvPr>
            <p:cNvSpPr/>
            <p:nvPr/>
          </p:nvSpPr>
          <p:spPr>
            <a:xfrm>
              <a:off x="6476109" y="7670553"/>
              <a:ext cx="2621164" cy="1229368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Gateway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7190B1DD-5555-8F5A-6420-4CDB275E3B06}"/>
                </a:ext>
              </a:extLst>
            </p:cNvPr>
            <p:cNvSpPr/>
            <p:nvPr/>
          </p:nvSpPr>
          <p:spPr>
            <a:xfrm>
              <a:off x="6476109" y="9920123"/>
              <a:ext cx="2621164" cy="1229368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kern="0" dirty="0"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Gateway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57481F6-35B5-20EB-E6B0-7DC299BA3F97}"/>
                </a:ext>
              </a:extLst>
            </p:cNvPr>
            <p:cNvSpPr/>
            <p:nvPr/>
          </p:nvSpPr>
          <p:spPr>
            <a:xfrm>
              <a:off x="15279217" y="6703564"/>
              <a:ext cx="2621164" cy="1229368"/>
            </a:xfrm>
            <a:prstGeom prst="roundRect">
              <a:avLst/>
            </a:prstGeom>
            <a:solidFill>
              <a:srgbClr val="0076BA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C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71DACB34-7ACA-CCBB-4AE7-26C5BDD3913F}"/>
                </a:ext>
              </a:extLst>
            </p:cNvPr>
            <p:cNvSpPr/>
            <p:nvPr/>
          </p:nvSpPr>
          <p:spPr>
            <a:xfrm>
              <a:off x="15279217" y="8547616"/>
              <a:ext cx="2621164" cy="12293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C</a:t>
              </a:r>
              <a:r>
                <a:rPr lang="zh-CN" altLang="en-US" sz="1200" kern="0" dirty="0"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’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D037C7-353E-DB45-A830-AD9A834658E9}"/>
                </a:ext>
              </a:extLst>
            </p:cNvPr>
            <p:cNvSpPr/>
            <p:nvPr/>
          </p:nvSpPr>
          <p:spPr>
            <a:xfrm>
              <a:off x="15279217" y="10534807"/>
              <a:ext cx="2621164" cy="1229368"/>
            </a:xfrm>
            <a:prstGeom prst="roundRect">
              <a:avLst/>
            </a:prstGeom>
            <a:solidFill>
              <a:srgbClr val="0076BA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C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2D21AF93-82B6-1D78-B454-0E75D988E680}"/>
                </a:ext>
              </a:extLst>
            </p:cNvPr>
            <p:cNvSpPr/>
            <p:nvPr/>
          </p:nvSpPr>
          <p:spPr>
            <a:xfrm>
              <a:off x="10760705" y="9920123"/>
              <a:ext cx="2621164" cy="12293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B’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B5443B0-E075-84CC-E008-06C736582BD8}"/>
                </a:ext>
              </a:extLst>
            </p:cNvPr>
            <p:cNvSpPr/>
            <p:nvPr/>
          </p:nvSpPr>
          <p:spPr>
            <a:xfrm>
              <a:off x="10749662" y="8086335"/>
              <a:ext cx="2621164" cy="12293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lang="en-US" altLang="zh-CN" sz="1200" kern="0" dirty="0"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A’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43AC246-E17A-519C-C12C-83BA30732B71}"/>
                </a:ext>
              </a:extLst>
            </p:cNvPr>
            <p:cNvSpPr/>
            <p:nvPr/>
          </p:nvSpPr>
          <p:spPr>
            <a:xfrm>
              <a:off x="10760705" y="6252547"/>
              <a:ext cx="2621164" cy="1229368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A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284247E2-AE5D-F08B-62DB-D7D310DDF30D}"/>
                </a:ext>
              </a:extLst>
            </p:cNvPr>
            <p:cNvSpPr/>
            <p:nvPr/>
          </p:nvSpPr>
          <p:spPr>
            <a:xfrm>
              <a:off x="10760705" y="11745490"/>
              <a:ext cx="2621164" cy="1229368"/>
            </a:xfrm>
            <a:prstGeom prst="roundRect">
              <a:avLst/>
            </a:prstGeom>
            <a:solidFill>
              <a:srgbClr val="0076BA"/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Service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B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DengXian" panose="02010600030101010101" pitchFamily="2" charset="-122"/>
                  <a:ea typeface="DengXian" panose="02010600030101010101" pitchFamily="2" charset="-122"/>
                  <a:cs typeface="Helvetica Neue Medium"/>
                  <a:sym typeface="Helvetica Neue" panose="02000503000000020004"/>
                </a:rPr>
                <a:t> 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Helvetica Neue Medium"/>
                <a:sym typeface="Helvetica Neue" panose="02000503000000020004"/>
              </a:endParaRPr>
            </a:p>
          </p:txBody>
        </p: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E63A0672-E5A4-9135-D724-C28DE28EAB8F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9097273" y="6911163"/>
              <a:ext cx="1652389" cy="1374074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7E511B44-D7C6-BA44-3FEA-CBC7E91C80A6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9097273" y="8285237"/>
              <a:ext cx="1652389" cy="348076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B6FD5D80-5652-823D-AB6A-274B7B72A40E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9097273" y="8285237"/>
              <a:ext cx="1663432" cy="224957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6315A209-A7DF-659C-61E7-E452E0F4A9BA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9097273" y="10534807"/>
              <a:ext cx="166343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8CFC8C56-F67C-9444-0A17-D87BD5BC9145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9097273" y="10534807"/>
              <a:ext cx="1652389" cy="1841491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81B2732-BEDE-DB57-0734-99069E51808D}"/>
                </a:ext>
              </a:extLst>
            </p:cNvPr>
            <p:cNvCxnSpPr>
              <a:stCxn id="11" idx="3"/>
            </p:cNvCxnSpPr>
            <p:nvPr/>
          </p:nvCxnSpPr>
          <p:spPr>
            <a:xfrm>
              <a:off x="13381869" y="6867231"/>
              <a:ext cx="1897348" cy="397810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8177CE34-5D74-FE05-BC59-BD244801B402}"/>
                </a:ext>
              </a:extLst>
            </p:cNvPr>
            <p:cNvCxnSpPr>
              <a:stCxn id="10" idx="3"/>
              <a:endCxn id="7" idx="1"/>
            </p:cNvCxnSpPr>
            <p:nvPr/>
          </p:nvCxnSpPr>
          <p:spPr>
            <a:xfrm>
              <a:off x="13370826" y="8701019"/>
              <a:ext cx="1908391" cy="46128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7BE2F6D2-3DE0-5471-4E19-C7826639DF65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13381869" y="9297018"/>
              <a:ext cx="1897348" cy="1237789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tailEnd type="triangle"/>
            </a:ln>
            <a:effectLst/>
          </p:spPr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AE131B55-5E17-0A29-2252-C19647456935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13381869" y="11149491"/>
              <a:ext cx="1897348" cy="1210683"/>
            </a:xfrm>
            <a:prstGeom prst="straightConnector1">
              <a:avLst/>
            </a:prstGeom>
            <a:noFill/>
            <a:ln w="38100" cap="flat" cmpd="sng" algn="ctr">
              <a:solidFill>
                <a:srgbClr val="0076BA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1BD5001-1E8F-CF1B-FC56-368212B3B397}"/>
              </a:ext>
            </a:extLst>
          </p:cNvPr>
          <p:cNvGrpSpPr>
            <a:grpSpLocks noChangeAspect="1"/>
          </p:cNvGrpSpPr>
          <p:nvPr/>
        </p:nvGrpSpPr>
        <p:grpSpPr>
          <a:xfrm>
            <a:off x="2173515" y="3891413"/>
            <a:ext cx="715720" cy="715720"/>
            <a:chOff x="2893150" y="2638524"/>
            <a:chExt cx="2635747" cy="2635747"/>
          </a:xfrm>
        </p:grpSpPr>
        <p:sp>
          <p:nvSpPr>
            <p:cNvPr id="23" name="圆形">
              <a:extLst>
                <a:ext uri="{FF2B5EF4-FFF2-40B4-BE49-F238E27FC236}">
                  <a16:creationId xmlns:a16="http://schemas.microsoft.com/office/drawing/2014/main" id="{8318928D-C8A3-2FF3-5F5F-0543A29A6633}"/>
                </a:ext>
              </a:extLst>
            </p:cNvPr>
            <p:cNvSpPr/>
            <p:nvPr/>
          </p:nvSpPr>
          <p:spPr>
            <a:xfrm>
              <a:off x="2893150" y="2638524"/>
              <a:ext cx="2635747" cy="2635747"/>
            </a:xfrm>
            <a:prstGeom prst="ellipse">
              <a:avLst/>
            </a:prstGeom>
            <a:solidFill>
              <a:srgbClr val="E7F3F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32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grpSp>
          <p:nvGrpSpPr>
            <p:cNvPr id="24" name="成组">
              <a:extLst>
                <a:ext uri="{FF2B5EF4-FFF2-40B4-BE49-F238E27FC236}">
                  <a16:creationId xmlns:a16="http://schemas.microsoft.com/office/drawing/2014/main" id="{D994BBF1-F842-9A7A-3011-D0DF2EDCE4A6}"/>
                </a:ext>
              </a:extLst>
            </p:cNvPr>
            <p:cNvGrpSpPr/>
            <p:nvPr/>
          </p:nvGrpSpPr>
          <p:grpSpPr>
            <a:xfrm>
              <a:off x="3372661" y="3343026"/>
              <a:ext cx="1676725" cy="1226742"/>
              <a:chOff x="0" y="0"/>
              <a:chExt cx="1676724" cy="1226740"/>
            </a:xfrm>
          </p:grpSpPr>
          <p:grpSp>
            <p:nvGrpSpPr>
              <p:cNvPr id="25" name="成组">
                <a:extLst>
                  <a:ext uri="{FF2B5EF4-FFF2-40B4-BE49-F238E27FC236}">
                    <a16:creationId xmlns:a16="http://schemas.microsoft.com/office/drawing/2014/main" id="{B7909F4E-1235-2A9B-FEB6-82DAFBB3F8F9}"/>
                  </a:ext>
                </a:extLst>
              </p:cNvPr>
              <p:cNvGrpSpPr/>
              <p:nvPr/>
            </p:nvGrpSpPr>
            <p:grpSpPr>
              <a:xfrm rot="16200000">
                <a:off x="-214464" y="214463"/>
                <a:ext cx="1226742" cy="797815"/>
                <a:chOff x="0" y="0"/>
                <a:chExt cx="1226740" cy="797813"/>
              </a:xfrm>
            </p:grpSpPr>
            <p:sp>
              <p:nvSpPr>
                <p:cNvPr id="46" name="圆形">
                  <a:extLst>
                    <a:ext uri="{FF2B5EF4-FFF2-40B4-BE49-F238E27FC236}">
                      <a16:creationId xmlns:a16="http://schemas.microsoft.com/office/drawing/2014/main" id="{82AC57E8-DA2A-3567-7F2A-69419CEC53DE}"/>
                    </a:ext>
                  </a:extLst>
                </p:cNvPr>
                <p:cNvSpPr/>
                <p:nvPr/>
              </p:nvSpPr>
              <p:spPr>
                <a:xfrm>
                  <a:off x="189027" y="0"/>
                  <a:ext cx="665963" cy="665962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7" name="圆角矩形">
                  <a:extLst>
                    <a:ext uri="{FF2B5EF4-FFF2-40B4-BE49-F238E27FC236}">
                      <a16:creationId xmlns:a16="http://schemas.microsoft.com/office/drawing/2014/main" id="{1978586F-5517-A1A0-5C6F-466BD815B0FC}"/>
                    </a:ext>
                  </a:extLst>
                </p:cNvPr>
                <p:cNvSpPr/>
                <p:nvPr/>
              </p:nvSpPr>
              <p:spPr>
                <a:xfrm>
                  <a:off x="0" y="338833"/>
                  <a:ext cx="1226741" cy="45898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8" name="圆形">
                  <a:extLst>
                    <a:ext uri="{FF2B5EF4-FFF2-40B4-BE49-F238E27FC236}">
                      <a16:creationId xmlns:a16="http://schemas.microsoft.com/office/drawing/2014/main" id="{05791593-D77C-726A-3CF7-F6F3ABC888E6}"/>
                    </a:ext>
                  </a:extLst>
                </p:cNvPr>
                <p:cNvSpPr/>
                <p:nvPr/>
              </p:nvSpPr>
              <p:spPr>
                <a:xfrm>
                  <a:off x="678849" y="114277"/>
                  <a:ext cx="355920" cy="355920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26" name="成组">
                <a:extLst>
                  <a:ext uri="{FF2B5EF4-FFF2-40B4-BE49-F238E27FC236}">
                    <a16:creationId xmlns:a16="http://schemas.microsoft.com/office/drawing/2014/main" id="{F2FE86F8-95CD-E716-0E11-EA09B398DCF7}"/>
                  </a:ext>
                </a:extLst>
              </p:cNvPr>
              <p:cNvGrpSpPr/>
              <p:nvPr/>
            </p:nvGrpSpPr>
            <p:grpSpPr>
              <a:xfrm rot="5400000" flipH="1">
                <a:off x="664447" y="214463"/>
                <a:ext cx="1226741" cy="797815"/>
                <a:chOff x="0" y="0"/>
                <a:chExt cx="1226740" cy="797813"/>
              </a:xfrm>
            </p:grpSpPr>
            <p:sp>
              <p:nvSpPr>
                <p:cNvPr id="43" name="圆形">
                  <a:extLst>
                    <a:ext uri="{FF2B5EF4-FFF2-40B4-BE49-F238E27FC236}">
                      <a16:creationId xmlns:a16="http://schemas.microsoft.com/office/drawing/2014/main" id="{FF5EB36B-BF99-AF99-9184-2B9764E7B8B2}"/>
                    </a:ext>
                  </a:extLst>
                </p:cNvPr>
                <p:cNvSpPr/>
                <p:nvPr/>
              </p:nvSpPr>
              <p:spPr>
                <a:xfrm>
                  <a:off x="189027" y="0"/>
                  <a:ext cx="665963" cy="665962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4" name="圆角矩形">
                  <a:extLst>
                    <a:ext uri="{FF2B5EF4-FFF2-40B4-BE49-F238E27FC236}">
                      <a16:creationId xmlns:a16="http://schemas.microsoft.com/office/drawing/2014/main" id="{F99A926F-DD08-34FB-5B5D-45758C78E0D9}"/>
                    </a:ext>
                  </a:extLst>
                </p:cNvPr>
                <p:cNvSpPr/>
                <p:nvPr/>
              </p:nvSpPr>
              <p:spPr>
                <a:xfrm>
                  <a:off x="0" y="338833"/>
                  <a:ext cx="1226741" cy="45898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5" name="圆形">
                  <a:extLst>
                    <a:ext uri="{FF2B5EF4-FFF2-40B4-BE49-F238E27FC236}">
                      <a16:creationId xmlns:a16="http://schemas.microsoft.com/office/drawing/2014/main" id="{7638A3FA-7451-158C-AF45-660D970A662E}"/>
                    </a:ext>
                  </a:extLst>
                </p:cNvPr>
                <p:cNvSpPr/>
                <p:nvPr/>
              </p:nvSpPr>
              <p:spPr>
                <a:xfrm>
                  <a:off x="678849" y="114277"/>
                  <a:ext cx="355920" cy="355920"/>
                </a:xfrm>
                <a:prstGeom prst="ellipse">
                  <a:avLst/>
                </a:prstGeom>
                <a:solidFill>
                  <a:srgbClr val="181F4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27" name="矩形">
                <a:extLst>
                  <a:ext uri="{FF2B5EF4-FFF2-40B4-BE49-F238E27FC236}">
                    <a16:creationId xmlns:a16="http://schemas.microsoft.com/office/drawing/2014/main" id="{A74CDAB9-E22C-57F6-7AB5-3B68EF949C1B}"/>
                  </a:ext>
                </a:extLst>
              </p:cNvPr>
              <p:cNvSpPr/>
              <p:nvPr/>
            </p:nvSpPr>
            <p:spPr>
              <a:xfrm>
                <a:off x="595269" y="349769"/>
                <a:ext cx="203201" cy="355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28" name="圆形">
                <a:extLst>
                  <a:ext uri="{FF2B5EF4-FFF2-40B4-BE49-F238E27FC236}">
                    <a16:creationId xmlns:a16="http://schemas.microsoft.com/office/drawing/2014/main" id="{1983BFC8-E48E-33C6-F8F3-F5AB9F34E4FB}"/>
                  </a:ext>
                </a:extLst>
              </p:cNvPr>
              <p:cNvSpPr/>
              <p:nvPr/>
            </p:nvSpPr>
            <p:spPr>
              <a:xfrm>
                <a:off x="489060" y="305319"/>
                <a:ext cx="124423" cy="12442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29" name="矩形">
                <a:extLst>
                  <a:ext uri="{FF2B5EF4-FFF2-40B4-BE49-F238E27FC236}">
                    <a16:creationId xmlns:a16="http://schemas.microsoft.com/office/drawing/2014/main" id="{54BDA4EE-3157-F835-AC99-74B8656A2E59}"/>
                  </a:ext>
                </a:extLst>
              </p:cNvPr>
              <p:cNvSpPr/>
              <p:nvPr/>
            </p:nvSpPr>
            <p:spPr>
              <a:xfrm>
                <a:off x="878910" y="856450"/>
                <a:ext cx="203201" cy="355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30" name="圆形">
                <a:extLst>
                  <a:ext uri="{FF2B5EF4-FFF2-40B4-BE49-F238E27FC236}">
                    <a16:creationId xmlns:a16="http://schemas.microsoft.com/office/drawing/2014/main" id="{3EC4F787-2D0D-F7FA-643F-2685C0FC039A}"/>
                  </a:ext>
                </a:extLst>
              </p:cNvPr>
              <p:cNvSpPr/>
              <p:nvPr/>
            </p:nvSpPr>
            <p:spPr>
              <a:xfrm>
                <a:off x="1028810" y="812000"/>
                <a:ext cx="124423" cy="12442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grpSp>
            <p:nvGrpSpPr>
              <p:cNvPr id="31" name="成组">
                <a:extLst>
                  <a:ext uri="{FF2B5EF4-FFF2-40B4-BE49-F238E27FC236}">
                    <a16:creationId xmlns:a16="http://schemas.microsoft.com/office/drawing/2014/main" id="{FC9703DA-CAFB-DC91-17F2-D91308B22FCE}"/>
                  </a:ext>
                </a:extLst>
              </p:cNvPr>
              <p:cNvGrpSpPr/>
              <p:nvPr/>
            </p:nvGrpSpPr>
            <p:grpSpPr>
              <a:xfrm>
                <a:off x="874004" y="411459"/>
                <a:ext cx="466024" cy="181744"/>
                <a:chOff x="0" y="0"/>
                <a:chExt cx="466022" cy="181743"/>
              </a:xfrm>
            </p:grpSpPr>
            <p:sp>
              <p:nvSpPr>
                <p:cNvPr id="39" name="矩形">
                  <a:extLst>
                    <a:ext uri="{FF2B5EF4-FFF2-40B4-BE49-F238E27FC236}">
                      <a16:creationId xmlns:a16="http://schemas.microsoft.com/office/drawing/2014/main" id="{6648329D-D12E-E53B-EAB2-50828C1C11BE}"/>
                    </a:ext>
                  </a:extLst>
                </p:cNvPr>
                <p:cNvSpPr/>
                <p:nvPr/>
              </p:nvSpPr>
              <p:spPr>
                <a:xfrm>
                  <a:off x="0" y="146221"/>
                  <a:ext cx="190500" cy="3552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0" name="矩形">
                  <a:extLst>
                    <a:ext uri="{FF2B5EF4-FFF2-40B4-BE49-F238E27FC236}">
                      <a16:creationId xmlns:a16="http://schemas.microsoft.com/office/drawing/2014/main" id="{BD2AF7A3-4DF2-1463-F14E-74222DAEF83E}"/>
                    </a:ext>
                  </a:extLst>
                </p:cNvPr>
                <p:cNvSpPr/>
                <p:nvPr/>
              </p:nvSpPr>
              <p:spPr>
                <a:xfrm>
                  <a:off x="154806" y="44450"/>
                  <a:ext cx="2032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1" name="圆形">
                  <a:extLst>
                    <a:ext uri="{FF2B5EF4-FFF2-40B4-BE49-F238E27FC236}">
                      <a16:creationId xmlns:a16="http://schemas.microsoft.com/office/drawing/2014/main" id="{64895E70-ECE9-0F1E-F383-5804601F7DD8}"/>
                    </a:ext>
                  </a:extLst>
                </p:cNvPr>
                <p:cNvSpPr/>
                <p:nvPr/>
              </p:nvSpPr>
              <p:spPr>
                <a:xfrm>
                  <a:off x="341600" y="0"/>
                  <a:ext cx="124423" cy="1244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42" name="矩形">
                  <a:extLst>
                    <a:ext uri="{FF2B5EF4-FFF2-40B4-BE49-F238E27FC236}">
                      <a16:creationId xmlns:a16="http://schemas.microsoft.com/office/drawing/2014/main" id="{BF76841F-6D61-FD56-828E-C20CD20CABDB}"/>
                    </a:ext>
                  </a:extLst>
                </p:cNvPr>
                <p:cNvSpPr/>
                <p:nvPr/>
              </p:nvSpPr>
              <p:spPr>
                <a:xfrm rot="16200000">
                  <a:off x="115416" y="98425"/>
                  <a:ext cx="1143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grpSp>
            <p:nvGrpSpPr>
              <p:cNvPr id="32" name="成组">
                <a:extLst>
                  <a:ext uri="{FF2B5EF4-FFF2-40B4-BE49-F238E27FC236}">
                    <a16:creationId xmlns:a16="http://schemas.microsoft.com/office/drawing/2014/main" id="{CFA5406D-5657-5111-5CAF-09740151BE5D}"/>
                  </a:ext>
                </a:extLst>
              </p:cNvPr>
              <p:cNvGrpSpPr/>
              <p:nvPr/>
            </p:nvGrpSpPr>
            <p:grpSpPr>
              <a:xfrm rot="10800000">
                <a:off x="332446" y="497098"/>
                <a:ext cx="466024" cy="181745"/>
                <a:chOff x="0" y="0"/>
                <a:chExt cx="466022" cy="181743"/>
              </a:xfrm>
            </p:grpSpPr>
            <p:sp>
              <p:nvSpPr>
                <p:cNvPr id="35" name="矩形">
                  <a:extLst>
                    <a:ext uri="{FF2B5EF4-FFF2-40B4-BE49-F238E27FC236}">
                      <a16:creationId xmlns:a16="http://schemas.microsoft.com/office/drawing/2014/main" id="{D589737A-0A09-6983-CC42-FDDEFB5B1C4A}"/>
                    </a:ext>
                  </a:extLst>
                </p:cNvPr>
                <p:cNvSpPr/>
                <p:nvPr/>
              </p:nvSpPr>
              <p:spPr>
                <a:xfrm>
                  <a:off x="0" y="146221"/>
                  <a:ext cx="190500" cy="3552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6" name="矩形">
                  <a:extLst>
                    <a:ext uri="{FF2B5EF4-FFF2-40B4-BE49-F238E27FC236}">
                      <a16:creationId xmlns:a16="http://schemas.microsoft.com/office/drawing/2014/main" id="{80412365-49D1-742C-508C-8C430C669237}"/>
                    </a:ext>
                  </a:extLst>
                </p:cNvPr>
                <p:cNvSpPr/>
                <p:nvPr/>
              </p:nvSpPr>
              <p:spPr>
                <a:xfrm>
                  <a:off x="154806" y="44450"/>
                  <a:ext cx="2032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7" name="圆形">
                  <a:extLst>
                    <a:ext uri="{FF2B5EF4-FFF2-40B4-BE49-F238E27FC236}">
                      <a16:creationId xmlns:a16="http://schemas.microsoft.com/office/drawing/2014/main" id="{9B37FC8D-3B62-9379-863D-85BBC86AA371}"/>
                    </a:ext>
                  </a:extLst>
                </p:cNvPr>
                <p:cNvSpPr/>
                <p:nvPr/>
              </p:nvSpPr>
              <p:spPr>
                <a:xfrm>
                  <a:off x="341600" y="0"/>
                  <a:ext cx="124423" cy="1244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  <p:sp>
              <p:nvSpPr>
                <p:cNvPr id="38" name="矩形">
                  <a:extLst>
                    <a:ext uri="{FF2B5EF4-FFF2-40B4-BE49-F238E27FC236}">
                      <a16:creationId xmlns:a16="http://schemas.microsoft.com/office/drawing/2014/main" id="{E904D233-C7AD-2F23-D3A1-93E8A2A4FD4D}"/>
                    </a:ext>
                  </a:extLst>
                </p:cNvPr>
                <p:cNvSpPr/>
                <p:nvPr/>
              </p:nvSpPr>
              <p:spPr>
                <a:xfrm rot="16200000">
                  <a:off x="115416" y="98425"/>
                  <a:ext cx="114301" cy="3552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>
                    <a:latin typeface="DengXian" panose="02010600030101010101" pitchFamily="2" charset="-122"/>
                    <a:ea typeface="DengXian" panose="02010600030101010101" pitchFamily="2" charset="-122"/>
                  </a:endParaRPr>
                </a:p>
              </p:txBody>
            </p:sp>
          </p:grpSp>
          <p:sp>
            <p:nvSpPr>
              <p:cNvPr id="33" name="圆形">
                <a:extLst>
                  <a:ext uri="{FF2B5EF4-FFF2-40B4-BE49-F238E27FC236}">
                    <a16:creationId xmlns:a16="http://schemas.microsoft.com/office/drawing/2014/main" id="{CAF8A4CD-8C20-CF5D-4B62-9EFA55C68E5C}"/>
                  </a:ext>
                </a:extLst>
              </p:cNvPr>
              <p:cNvSpPr/>
              <p:nvPr/>
            </p:nvSpPr>
            <p:spPr>
              <a:xfrm>
                <a:off x="606227" y="698903"/>
                <a:ext cx="124423" cy="12442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  <p:sp>
            <p:nvSpPr>
              <p:cNvPr id="34" name="矩形">
                <a:extLst>
                  <a:ext uri="{FF2B5EF4-FFF2-40B4-BE49-F238E27FC236}">
                    <a16:creationId xmlns:a16="http://schemas.microsoft.com/office/drawing/2014/main" id="{A6335447-AF21-85E2-B74E-98A97A262B98}"/>
                  </a:ext>
                </a:extLst>
              </p:cNvPr>
              <p:cNvSpPr/>
              <p:nvPr/>
            </p:nvSpPr>
            <p:spPr>
              <a:xfrm>
                <a:off x="645414" y="743353"/>
                <a:ext cx="152401" cy="355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>
                  <a:latin typeface="DengXian" panose="02010600030101010101" pitchFamily="2" charset="-122"/>
                  <a:ea typeface="DengXian" panose="02010600030101010101" pitchFamily="2" charset="-122"/>
                </a:endParaRPr>
              </a:p>
            </p:txBody>
          </p:sp>
        </p:grp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BA2FAEC-7AEA-F80C-A1AC-B21376E1F236}"/>
              </a:ext>
            </a:extLst>
          </p:cNvPr>
          <p:cNvSpPr txBox="1"/>
          <p:nvPr/>
        </p:nvSpPr>
        <p:spPr>
          <a:xfrm>
            <a:off x="3059363" y="3797298"/>
            <a:ext cx="4728074" cy="90395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124" tIns="36124" rIns="36124" bIns="36124" numCol="1" spcCol="38100" rtlCol="0" anchor="ctr">
            <a:spAutoFit/>
          </a:bodyPr>
          <a:lstStyle/>
          <a:p>
            <a:pPr marL="342900" marR="0" indent="-342900" algn="l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0" dirty="0"/>
              <a:t>微服务调用链路比较长，比较复杂</a:t>
            </a:r>
            <a:endParaRPr lang="en-US" altLang="zh-CN" sz="1200" b="0" dirty="0"/>
          </a:p>
          <a:p>
            <a:pPr marL="342900" marR="0" indent="-342900" algn="l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一次灰度可能涉及多个模块，整个链路都要调用新版本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algn="l" defTabSz="58674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多个项目并行，需要部署多套环境，环境构建不灵活、成本高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A8FA64B-5861-57BA-D39C-5C82526E23DA}"/>
              </a:ext>
            </a:extLst>
          </p:cNvPr>
          <p:cNvSpPr txBox="1"/>
          <p:nvPr/>
        </p:nvSpPr>
        <p:spPr>
          <a:xfrm>
            <a:off x="2002724" y="4904526"/>
            <a:ext cx="703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0" dirty="0"/>
              <a:t>传统的渐进式发布模式不能满足微服务交付的复杂、多样化的场景</a:t>
            </a:r>
          </a:p>
        </p:txBody>
      </p:sp>
    </p:spTree>
    <p:extLst>
      <p:ext uri="{BB962C8B-B14F-4D97-AF65-F5344CB8AC3E}">
        <p14:creationId xmlns:p14="http://schemas.microsoft.com/office/powerpoint/2010/main" val="6116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F41E-C7E0-D88E-D976-B8B1B19BF542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社区首个全链路灰度模型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A06CB6-E53D-DD2B-FA76-7198D186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12" y="1475367"/>
            <a:ext cx="3160055" cy="4642800"/>
          </a:xfrm>
          <a:prstGeom prst="rect">
            <a:avLst/>
          </a:prstGeom>
        </p:spPr>
      </p:pic>
      <p:pic>
        <p:nvPicPr>
          <p:cNvPr id="8" name="图片 7" descr="图片包含 图示&#10;&#10;描述已自动生成">
            <a:extLst>
              <a:ext uri="{FF2B5EF4-FFF2-40B4-BE49-F238E27FC236}">
                <a16:creationId xmlns:a16="http://schemas.microsoft.com/office/drawing/2014/main" id="{CEE4DC99-7AE6-E008-3D5F-DE67A9F47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50" y="1661347"/>
            <a:ext cx="5625387" cy="41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1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3B7B-4A9C-33A6-2E63-8F9018EF0AD1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Kruise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Rollout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+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端到端的全链路灰度实践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E52B5AFA-32E4-B2AB-5C8F-A9465F96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92" y="1809158"/>
            <a:ext cx="9018943" cy="4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3746639" y="3016964"/>
            <a:ext cx="4804520" cy="82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OpenKruise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社区发展与规划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9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F41E-C7E0-D88E-D976-B8B1B19BF542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OpenKruise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是什么？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我是副标题，字数请控制在一行以内 -方正兰亭细黑_GBK 34磅">
            <a:extLst>
              <a:ext uri="{FF2B5EF4-FFF2-40B4-BE49-F238E27FC236}">
                <a16:creationId xmlns:a16="http://schemas.microsoft.com/office/drawing/2014/main" id="{69E7922A-D5FE-2F3F-9BF8-EB74DB844F8F}"/>
              </a:ext>
            </a:extLst>
          </p:cNvPr>
          <p:cNvSpPr/>
          <p:nvPr/>
        </p:nvSpPr>
        <p:spPr>
          <a:xfrm>
            <a:off x="874431" y="1822189"/>
            <a:ext cx="6080352" cy="2338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3547" tIns="13547" rIns="13547" bIns="13547" anchor="ctr">
            <a:spAutoFit/>
          </a:bodyPr>
          <a:lstStyle>
            <a:lvl1pPr algn="l">
              <a:lnSpc>
                <a:spcPct val="120000"/>
              </a:lnSpc>
              <a:defRPr sz="2400" b="0" spc="48">
                <a:latin typeface="FZLTXHK"/>
                <a:ea typeface="FZLTXHK"/>
                <a:cs typeface="FZLTXHK"/>
                <a:sym typeface="FZLTXHK"/>
              </a:defRPr>
            </a:lvl1pPr>
          </a:lstStyle>
          <a:p>
            <a:r>
              <a:rPr lang="en-US" altLang="zh-CN" sz="1200" dirty="0" err="1"/>
              <a:t>(1)</a:t>
            </a:r>
            <a:r>
              <a:rPr lang="zh-CN" altLang="en-US" sz="1200" dirty="0" err="1"/>
              <a:t> 现状与架构定位</a:t>
            </a:r>
            <a:endParaRPr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E97073-88FE-4515-FA51-C384B77E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55" y="1822189"/>
            <a:ext cx="5552557" cy="3138683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B738ADD3-EF67-DC27-3DB8-61CD1D0FD251}"/>
              </a:ext>
            </a:extLst>
          </p:cNvPr>
          <p:cNvSpPr txBox="1"/>
          <p:nvPr/>
        </p:nvSpPr>
        <p:spPr>
          <a:xfrm>
            <a:off x="728548" y="2470202"/>
            <a:ext cx="7849486" cy="315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https://github.com/openkruise/kruise </a:t>
            </a:r>
            <a:endParaRPr kumimoji="1" lang="en-US" altLang="zh-CN" sz="1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endParaRPr kumimoji="1" lang="en-US" altLang="zh-CN" sz="1600" dirty="0"/>
          </a:p>
          <a:p>
            <a:pPr algn="l"/>
            <a:r>
              <a:rPr kumimoji="1" lang="zh-CN" altLang="en-US" sz="1600" dirty="0">
                <a:solidFill>
                  <a:srgbClr val="FF0000"/>
                </a:solidFill>
              </a:rPr>
              <a:t>基于 </a:t>
            </a:r>
            <a:r>
              <a:rPr kumimoji="1" lang="en-US" altLang="zh-CN" sz="1600" dirty="0">
                <a:solidFill>
                  <a:srgbClr val="FF0000"/>
                </a:solidFill>
              </a:rPr>
              <a:t>Kubernetes</a:t>
            </a:r>
            <a:r>
              <a:rPr kumimoji="1" lang="zh-CN" altLang="en-US" sz="1600" dirty="0">
                <a:solidFill>
                  <a:srgbClr val="FF0000"/>
                </a:solidFill>
              </a:rPr>
              <a:t> 的扩展应用管理套件</a:t>
            </a:r>
            <a:endParaRPr kumimoji="1" lang="en-US" altLang="zh-CN" sz="1600" dirty="0">
              <a:solidFill>
                <a:srgbClr val="FF0000"/>
              </a:solidFill>
            </a:endParaRPr>
          </a:p>
          <a:p>
            <a:pPr algn="l"/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CNCF</a:t>
            </a:r>
            <a:r>
              <a:rPr kumimoji="1" lang="zh-CN" altLang="en-US" sz="1400" dirty="0"/>
              <a:t> 托管的 </a:t>
            </a:r>
            <a:r>
              <a:rPr kumimoji="1" lang="en-US" altLang="zh-CN" sz="1400" dirty="0"/>
              <a:t>Incubation</a:t>
            </a:r>
            <a:r>
              <a:rPr kumimoji="1" lang="zh-CN" altLang="en-US" sz="1400" dirty="0"/>
              <a:t> 项目</a:t>
            </a:r>
            <a:endParaRPr kumimoji="1" lang="en-US" altLang="zh-CN" sz="1400" dirty="0"/>
          </a:p>
          <a:p>
            <a:pPr algn="l"/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阿里巴巴经济体上云全面依赖的部署基座</a:t>
            </a:r>
            <a:endParaRPr kumimoji="1" lang="en-US" altLang="zh-CN" sz="1400" dirty="0"/>
          </a:p>
          <a:p>
            <a:pPr algn="l"/>
            <a:endParaRPr kumimoji="1" lang="en-US" altLang="zh-CN" sz="1600" dirty="0"/>
          </a:p>
          <a:p>
            <a:pPr algn="l">
              <a:lnSpc>
                <a:spcPct val="150000"/>
              </a:lnSpc>
            </a:pPr>
            <a:endParaRPr kumimoji="1" lang="en-US" altLang="zh-CN" sz="1400" dirty="0"/>
          </a:p>
          <a:p>
            <a:pPr algn="l">
              <a:lnSpc>
                <a:spcPct val="150000"/>
              </a:lnSpc>
            </a:pPr>
            <a:r>
              <a:rPr kumimoji="1" lang="en-US" altLang="zh-CN" sz="1400" dirty="0"/>
              <a:t>OpenKruise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vs.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PaaS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0" dirty="0"/>
              <a:t>OpenKruise </a:t>
            </a:r>
            <a:r>
              <a:rPr kumimoji="1" lang="zh-CN" altLang="en-US" sz="1400" b="0" dirty="0"/>
              <a:t>不是一个 </a:t>
            </a:r>
            <a:r>
              <a:rPr kumimoji="1" lang="en-US" altLang="zh-CN" sz="1400" b="0" dirty="0"/>
              <a:t>PaaS </a:t>
            </a:r>
            <a:r>
              <a:rPr kumimoji="1" lang="zh-CN" altLang="en-US" sz="1400" b="0" dirty="0"/>
              <a:t>平台，并且也不会提供任何 </a:t>
            </a:r>
            <a:r>
              <a:rPr kumimoji="1" lang="en-US" altLang="zh-CN" sz="1400" b="0" dirty="0"/>
              <a:t>PaaS </a:t>
            </a:r>
            <a:r>
              <a:rPr kumimoji="1" lang="zh-CN" altLang="en-US" sz="1400" b="0" dirty="0"/>
              <a:t>层的能力</a:t>
            </a:r>
            <a:endParaRPr kumimoji="1" lang="en-US" altLang="zh-CN" sz="1400" b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0" dirty="0"/>
              <a:t>PaaS </a:t>
            </a:r>
            <a:r>
              <a:rPr kumimoji="1" lang="zh-CN" altLang="en-US" sz="1400" b="0" dirty="0"/>
              <a:t>可以通过使用 </a:t>
            </a:r>
            <a:r>
              <a:rPr kumimoji="1" lang="en-US" altLang="zh-CN" sz="1400" b="0" dirty="0"/>
              <a:t>OpenKruise </a:t>
            </a:r>
            <a:r>
              <a:rPr kumimoji="1" lang="zh-CN" altLang="en-US" sz="1400" b="0" dirty="0"/>
              <a:t>提供的扩展功能，来使得应用部署、管理流程更加强大与高效</a:t>
            </a:r>
            <a:endParaRPr kumimoji="1" lang="en-US" altLang="zh-CN" sz="1400" b="0" dirty="0"/>
          </a:p>
        </p:txBody>
      </p:sp>
    </p:spTree>
    <p:extLst>
      <p:ext uri="{BB962C8B-B14F-4D97-AF65-F5344CB8AC3E}">
        <p14:creationId xmlns:p14="http://schemas.microsoft.com/office/powerpoint/2010/main" val="1762115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6280-7556-DC19-62CA-A4F4C9FDFB50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OpenKruise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有哪些能力？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BE4D83-1825-69C7-7D89-1C07F31B3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30" y="1995475"/>
            <a:ext cx="4398670" cy="3699955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18C30FC5-E734-F6D9-68EB-CAE91B22C0FD}"/>
              </a:ext>
            </a:extLst>
          </p:cNvPr>
          <p:cNvSpPr txBox="1"/>
          <p:nvPr/>
        </p:nvSpPr>
        <p:spPr>
          <a:xfrm>
            <a:off x="937919" y="1663557"/>
            <a:ext cx="44930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官方文档：</a:t>
            </a:r>
            <a:r>
              <a:rPr kumimoji="1"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https://openkruise.io/zh/docs/</a:t>
            </a:r>
            <a:endParaRPr kumimoji="1" lang="en-US" altLang="zh-C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endParaRPr kumimoji="1" lang="en-US" altLang="zh-CN" sz="1600" dirty="0"/>
          </a:p>
          <a:p>
            <a:pPr algn="l"/>
            <a:r>
              <a:rPr kumimoji="1" lang="zh-CN" altLang="en-US" sz="1400" dirty="0"/>
              <a:t>专注领域：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通用工作负载（部署、发布）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Sidecar</a:t>
            </a:r>
            <a:r>
              <a:rPr kumimoji="1" lang="zh-CN" altLang="en-US" sz="1400" dirty="0"/>
              <a:t> 容器管理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应用分区管理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增强运维能力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可用性防护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1400" i="1" dirty="0"/>
          </a:p>
          <a:p>
            <a:pPr algn="l"/>
            <a:r>
              <a:rPr kumimoji="1" lang="en-US" altLang="zh-CN" sz="1600" dirty="0" err="1">
                <a:solidFill>
                  <a:schemeClr val="accent5"/>
                </a:solidFill>
              </a:rPr>
              <a:t>Kruise</a:t>
            </a:r>
            <a:r>
              <a:rPr kumimoji="1" lang="zh-CN" altLang="en-US" sz="1600" dirty="0">
                <a:solidFill>
                  <a:schemeClr val="accent5"/>
                </a:solidFill>
              </a:rPr>
              <a:t> </a:t>
            </a:r>
            <a:r>
              <a:rPr kumimoji="1" lang="en-US" altLang="zh-CN" sz="1600" dirty="0">
                <a:solidFill>
                  <a:schemeClr val="accent5"/>
                </a:solidFill>
              </a:rPr>
              <a:t>Rollout</a:t>
            </a:r>
            <a:r>
              <a:rPr kumimoji="1" lang="zh-CN" altLang="en-US" sz="1600" dirty="0">
                <a:solidFill>
                  <a:schemeClr val="accent5"/>
                </a:solidFill>
              </a:rPr>
              <a:t> 渐进式交付（新领域）</a:t>
            </a:r>
            <a:endParaRPr kumimoji="1" lang="en-US" altLang="zh-CN" sz="1600" dirty="0">
              <a:solidFill>
                <a:schemeClr val="accent5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分批发布、金丝雀、</a:t>
            </a:r>
            <a:r>
              <a:rPr kumimoji="1" lang="en-US" altLang="zh-CN" sz="1400" dirty="0"/>
              <a:t>A/B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支持多种工作负载（</a:t>
            </a:r>
            <a:r>
              <a:rPr kumimoji="1" lang="en-US" altLang="zh-CN" sz="1400" dirty="0"/>
              <a:t>Deployment</a:t>
            </a:r>
            <a:r>
              <a:rPr kumimoji="1" lang="zh-CN" altLang="en-US" sz="1400" dirty="0"/>
              <a:t>、</a:t>
            </a:r>
            <a:r>
              <a:rPr kumimoji="1" lang="en-US" altLang="zh-CN" sz="1400" dirty="0" err="1"/>
              <a:t>Statefulset</a:t>
            </a:r>
            <a:r>
              <a:rPr kumimoji="1" lang="zh-CN" altLang="en-US" sz="1400" dirty="0"/>
              <a:t>、</a:t>
            </a:r>
            <a:r>
              <a:rPr kumimoji="1" lang="en-US" altLang="zh-CN" sz="1400" dirty="0" err="1"/>
              <a:t>CloneSet</a:t>
            </a:r>
            <a:r>
              <a:rPr kumimoji="1" lang="zh-CN" altLang="en-US" sz="1400" dirty="0"/>
              <a:t>等）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支持多种</a:t>
            </a:r>
            <a:r>
              <a:rPr kumimoji="1" lang="en-US" altLang="zh-CN" sz="1400" dirty="0"/>
              <a:t>Network</a:t>
            </a:r>
            <a:r>
              <a:rPr kumimoji="1" lang="zh-CN" altLang="en-US" sz="1400" dirty="0"/>
              <a:t>网关（</a:t>
            </a:r>
            <a:r>
              <a:rPr kumimoji="1" lang="en-US" altLang="zh-CN" sz="1400" dirty="0"/>
              <a:t>Nginx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Istio</a:t>
            </a:r>
            <a:r>
              <a:rPr kumimoji="1" lang="zh-CN" altLang="en-US" sz="1400" dirty="0"/>
              <a:t>、</a:t>
            </a:r>
            <a:r>
              <a:rPr kumimoji="1" lang="en-US" altLang="zh-CN" sz="1400" dirty="0" err="1"/>
              <a:t>Mse</a:t>
            </a:r>
            <a:r>
              <a:rPr kumimoji="1" lang="zh-CN" altLang="en-US" sz="1400" dirty="0"/>
              <a:t>等）</a:t>
            </a:r>
            <a:endParaRPr kumimoji="1" lang="en-US" altLang="zh-CN" sz="1400" dirty="0"/>
          </a:p>
          <a:p>
            <a:pPr algn="l"/>
            <a:endParaRPr kumimoji="1" lang="en-US" altLang="zh-CN" sz="1400" dirty="0"/>
          </a:p>
          <a:p>
            <a:pPr algn="l"/>
            <a:r>
              <a:rPr kumimoji="1" lang="zh-CN" altLang="en-US" sz="1400" dirty="0"/>
              <a:t>通用性：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绝大部分能力都是基于 </a:t>
            </a:r>
            <a:r>
              <a:rPr kumimoji="1" lang="en-US" altLang="zh-CN" sz="1400" dirty="0"/>
              <a:t>CRD </a:t>
            </a:r>
            <a:r>
              <a:rPr kumimoji="1" lang="zh-CN" altLang="en-US" sz="1400" dirty="0"/>
              <a:t>扩展来定义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可以运行在任意纯净的 </a:t>
            </a:r>
            <a:r>
              <a:rPr kumimoji="1" lang="en-US" altLang="zh-CN" sz="1400" dirty="0"/>
              <a:t>Kubernetes </a:t>
            </a:r>
            <a:r>
              <a:rPr kumimoji="1" lang="zh-CN" altLang="en-US" sz="1400" dirty="0"/>
              <a:t>集群中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9071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A5E8-0CE2-20F6-FFC7-CA3E3D6B2005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OpenKruise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是阿里巴巴应用管理底座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准备 2">
            <a:extLst>
              <a:ext uri="{FF2B5EF4-FFF2-40B4-BE49-F238E27FC236}">
                <a16:creationId xmlns:a16="http://schemas.microsoft.com/office/drawing/2014/main" id="{ED6299C3-FF51-502B-A3B2-FDE5711541BA}"/>
              </a:ext>
            </a:extLst>
          </p:cNvPr>
          <p:cNvSpPr/>
          <p:nvPr/>
        </p:nvSpPr>
        <p:spPr>
          <a:xfrm>
            <a:off x="5137466" y="5547637"/>
            <a:ext cx="1625461" cy="467806"/>
          </a:xfrm>
          <a:prstGeom prst="flowChartPreparat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b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570AC8-51D3-4B74-2C6A-06637C43D847}"/>
              </a:ext>
            </a:extLst>
          </p:cNvPr>
          <p:cNvSpPr txBox="1"/>
          <p:nvPr/>
        </p:nvSpPr>
        <p:spPr>
          <a:xfrm>
            <a:off x="5330507" y="5619294"/>
            <a:ext cx="123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0" dirty="0" err="1">
                <a:solidFill>
                  <a:schemeClr val="tx1"/>
                </a:solidFill>
              </a:rPr>
              <a:t>OpenKruise</a:t>
            </a:r>
            <a:endParaRPr kumimoji="1" lang="zh-CN" altLang="en-US" sz="1400" b="0" dirty="0">
              <a:solidFill>
                <a:schemeClr val="tx1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6CFE1475-1362-59EC-7251-E5CC3EE8312B}"/>
              </a:ext>
            </a:extLst>
          </p:cNvPr>
          <p:cNvCxnSpPr>
            <a:cxnSpLocks/>
          </p:cNvCxnSpPr>
          <p:nvPr/>
        </p:nvCxnSpPr>
        <p:spPr>
          <a:xfrm flipH="1" flipV="1">
            <a:off x="1730188" y="5773183"/>
            <a:ext cx="3431659" cy="1671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>
            <a:extLst>
              <a:ext uri="{FF2B5EF4-FFF2-40B4-BE49-F238E27FC236}">
                <a16:creationId xmlns:a16="http://schemas.microsoft.com/office/drawing/2014/main" id="{ED4D0779-C582-92A7-470A-57FCFA5C0EBB}"/>
              </a:ext>
            </a:extLst>
          </p:cNvPr>
          <p:cNvSpPr/>
          <p:nvPr/>
        </p:nvSpPr>
        <p:spPr>
          <a:xfrm>
            <a:off x="1666516" y="4673819"/>
            <a:ext cx="1123934" cy="4678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 err="1"/>
              <a:t>CloneSet</a:t>
            </a:r>
            <a:endParaRPr kumimoji="1" lang="zh-CN" altLang="en-US" sz="1200" b="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27FE36A-0971-2544-CFA7-9E669DEBD1DE}"/>
              </a:ext>
            </a:extLst>
          </p:cNvPr>
          <p:cNvSpPr/>
          <p:nvPr/>
        </p:nvSpPr>
        <p:spPr>
          <a:xfrm>
            <a:off x="3458747" y="4673818"/>
            <a:ext cx="1123934" cy="4678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/>
              <a:t>Advanced</a:t>
            </a:r>
          </a:p>
          <a:p>
            <a:pPr algn="ctr"/>
            <a:r>
              <a:rPr kumimoji="1" lang="en-US" altLang="zh-CN" sz="1200" b="0" dirty="0" err="1"/>
              <a:t>StatefulSet</a:t>
            </a:r>
            <a:endParaRPr kumimoji="1" lang="zh-CN" altLang="en-US" sz="1200" b="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2C2158D-7D34-46D2-EDEB-35E56C6CBF6C}"/>
              </a:ext>
            </a:extLst>
          </p:cNvPr>
          <p:cNvSpPr/>
          <p:nvPr/>
        </p:nvSpPr>
        <p:spPr>
          <a:xfrm>
            <a:off x="5294951" y="4673818"/>
            <a:ext cx="1123934" cy="4678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 err="1"/>
              <a:t>SidecarSet</a:t>
            </a:r>
            <a:endParaRPr kumimoji="1" lang="zh-CN" altLang="en-US" sz="1200" b="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9CEEC9F-3C29-1CB2-6024-D919AD47240E}"/>
              </a:ext>
            </a:extLst>
          </p:cNvPr>
          <p:cNvSpPr/>
          <p:nvPr/>
        </p:nvSpPr>
        <p:spPr>
          <a:xfrm>
            <a:off x="7131155" y="4673818"/>
            <a:ext cx="1123934" cy="4678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0" dirty="0"/>
              <a:t>Advanced</a:t>
            </a:r>
          </a:p>
          <a:p>
            <a:pPr algn="ctr"/>
            <a:r>
              <a:rPr kumimoji="1" lang="en-US" altLang="zh-CN" sz="1200" b="0" dirty="0" err="1"/>
              <a:t>DaemonSet</a:t>
            </a:r>
            <a:endParaRPr kumimoji="1" lang="zh-CN" altLang="en-US" sz="1200" b="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7DC95A0-77AB-689C-4462-DB501146BF85}"/>
              </a:ext>
            </a:extLst>
          </p:cNvPr>
          <p:cNvSpPr/>
          <p:nvPr/>
        </p:nvSpPr>
        <p:spPr>
          <a:xfrm>
            <a:off x="8967359" y="4673818"/>
            <a:ext cx="1123934" cy="46780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200" b="0" dirty="0"/>
              <a:t>Operation Capabilities</a:t>
            </a:r>
            <a:endParaRPr kumimoji="1" lang="zh-CN" altLang="en-US" sz="1200" b="0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EC4CC74-E6EE-B6CF-D738-2DA2E77AF21E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6762927" y="5773183"/>
            <a:ext cx="3374861" cy="835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弧 11">
            <a:extLst>
              <a:ext uri="{FF2B5EF4-FFF2-40B4-BE49-F238E27FC236}">
                <a16:creationId xmlns:a16="http://schemas.microsoft.com/office/drawing/2014/main" id="{6997FDDA-A8E6-C67F-CFAB-5F9E7CE5525B}"/>
              </a:ext>
            </a:extLst>
          </p:cNvPr>
          <p:cNvSpPr/>
          <p:nvPr/>
        </p:nvSpPr>
        <p:spPr>
          <a:xfrm rot="5400000">
            <a:off x="8810240" y="4581717"/>
            <a:ext cx="2046676" cy="896806"/>
          </a:xfrm>
          <a:prstGeom prst="arc">
            <a:avLst>
              <a:gd name="adj1" fmla="val 16280184"/>
              <a:gd name="adj2" fmla="val 20267191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400" b="0"/>
          </a:p>
        </p:txBody>
      </p:sp>
      <p:sp>
        <p:nvSpPr>
          <p:cNvPr id="13" name="一个圆顶角并剪去另一个顶角的矩形 12">
            <a:extLst>
              <a:ext uri="{FF2B5EF4-FFF2-40B4-BE49-F238E27FC236}">
                <a16:creationId xmlns:a16="http://schemas.microsoft.com/office/drawing/2014/main" id="{A7025AA1-B6CE-E760-355F-03B14846276B}"/>
              </a:ext>
            </a:extLst>
          </p:cNvPr>
          <p:cNvSpPr/>
          <p:nvPr/>
        </p:nvSpPr>
        <p:spPr>
          <a:xfrm>
            <a:off x="1666516" y="2258888"/>
            <a:ext cx="1123934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饿了么</a:t>
            </a:r>
          </a:p>
        </p:txBody>
      </p:sp>
      <p:sp>
        <p:nvSpPr>
          <p:cNvPr id="14" name="一个圆顶角并剪去另一个顶角的矩形 13">
            <a:extLst>
              <a:ext uri="{FF2B5EF4-FFF2-40B4-BE49-F238E27FC236}">
                <a16:creationId xmlns:a16="http://schemas.microsoft.com/office/drawing/2014/main" id="{FAF26CFF-0B53-7647-AFD6-519FEF808259}"/>
              </a:ext>
            </a:extLst>
          </p:cNvPr>
          <p:cNvSpPr/>
          <p:nvPr/>
        </p:nvSpPr>
        <p:spPr>
          <a:xfrm>
            <a:off x="1666516" y="3060293"/>
            <a:ext cx="1123934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0" dirty="0"/>
              <a:t>UC</a:t>
            </a:r>
            <a:r>
              <a:rPr kumimoji="1" lang="zh-CN" altLang="en-US" sz="1400" b="0" dirty="0"/>
              <a:t>神马</a:t>
            </a:r>
          </a:p>
        </p:txBody>
      </p:sp>
      <p:sp>
        <p:nvSpPr>
          <p:cNvPr id="15" name="一个圆顶角并剪去另一个顶角的矩形 14">
            <a:extLst>
              <a:ext uri="{FF2B5EF4-FFF2-40B4-BE49-F238E27FC236}">
                <a16:creationId xmlns:a16="http://schemas.microsoft.com/office/drawing/2014/main" id="{BAF2635A-542C-FB22-346F-E1E3E63A28EF}"/>
              </a:ext>
            </a:extLst>
          </p:cNvPr>
          <p:cNvSpPr/>
          <p:nvPr/>
        </p:nvSpPr>
        <p:spPr>
          <a:xfrm>
            <a:off x="1666516" y="3857231"/>
            <a:ext cx="1123934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电商业务</a:t>
            </a:r>
          </a:p>
        </p:txBody>
      </p:sp>
      <p:sp>
        <p:nvSpPr>
          <p:cNvPr id="16" name="一个圆顶角并剪去另一个顶角的矩形 15">
            <a:extLst>
              <a:ext uri="{FF2B5EF4-FFF2-40B4-BE49-F238E27FC236}">
                <a16:creationId xmlns:a16="http://schemas.microsoft.com/office/drawing/2014/main" id="{6202C3FA-9CC5-7D9F-B1D6-67EA700EB9A6}"/>
              </a:ext>
            </a:extLst>
          </p:cNvPr>
          <p:cNvSpPr/>
          <p:nvPr/>
        </p:nvSpPr>
        <p:spPr>
          <a:xfrm>
            <a:off x="3458747" y="3857231"/>
            <a:ext cx="1123934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中间件</a:t>
            </a:r>
            <a:endParaRPr kumimoji="1" lang="en-US" altLang="zh-CN" sz="1400" b="0" dirty="0"/>
          </a:p>
          <a:p>
            <a:pPr algn="ctr"/>
            <a:r>
              <a:rPr kumimoji="1" lang="zh-CN" altLang="en-US" sz="1400" b="0" dirty="0"/>
              <a:t>应用</a:t>
            </a:r>
          </a:p>
        </p:txBody>
      </p:sp>
      <p:sp>
        <p:nvSpPr>
          <p:cNvPr id="17" name="一个圆顶角并剪去另一个顶角的矩形 16">
            <a:extLst>
              <a:ext uri="{FF2B5EF4-FFF2-40B4-BE49-F238E27FC236}">
                <a16:creationId xmlns:a16="http://schemas.microsoft.com/office/drawing/2014/main" id="{25B47460-E741-60D4-48AC-2A835F047BA3}"/>
              </a:ext>
            </a:extLst>
          </p:cNvPr>
          <p:cNvSpPr/>
          <p:nvPr/>
        </p:nvSpPr>
        <p:spPr>
          <a:xfrm>
            <a:off x="5305860" y="2258888"/>
            <a:ext cx="1113023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0" dirty="0"/>
              <a:t>Mesh</a:t>
            </a:r>
            <a:r>
              <a:rPr kumimoji="1" lang="zh-CN" altLang="en-US" sz="1400" b="0" dirty="0"/>
              <a:t>容器</a:t>
            </a:r>
          </a:p>
        </p:txBody>
      </p:sp>
      <p:sp>
        <p:nvSpPr>
          <p:cNvPr id="18" name="一个圆顶角并剪去另一个顶角的矩形 17">
            <a:extLst>
              <a:ext uri="{FF2B5EF4-FFF2-40B4-BE49-F238E27FC236}">
                <a16:creationId xmlns:a16="http://schemas.microsoft.com/office/drawing/2014/main" id="{3501B51F-BFCD-47E3-8DD0-75A114CC085C}"/>
              </a:ext>
            </a:extLst>
          </p:cNvPr>
          <p:cNvSpPr/>
          <p:nvPr/>
        </p:nvSpPr>
        <p:spPr>
          <a:xfrm>
            <a:off x="5305860" y="3060293"/>
            <a:ext cx="1113023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运维容器</a:t>
            </a:r>
          </a:p>
        </p:txBody>
      </p:sp>
      <p:sp>
        <p:nvSpPr>
          <p:cNvPr id="19" name="一个圆顶角并剪去另一个顶角的矩形 18">
            <a:extLst>
              <a:ext uri="{FF2B5EF4-FFF2-40B4-BE49-F238E27FC236}">
                <a16:creationId xmlns:a16="http://schemas.microsoft.com/office/drawing/2014/main" id="{898E7404-ED2E-6744-B6A7-E364FD1C01F3}"/>
              </a:ext>
            </a:extLst>
          </p:cNvPr>
          <p:cNvSpPr/>
          <p:nvPr/>
        </p:nvSpPr>
        <p:spPr>
          <a:xfrm>
            <a:off x="5305861" y="3857231"/>
            <a:ext cx="1113023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安全容器</a:t>
            </a:r>
          </a:p>
        </p:txBody>
      </p:sp>
      <p:sp>
        <p:nvSpPr>
          <p:cNvPr id="20" name="一个圆顶角并剪去另一个顶角的矩形 19">
            <a:extLst>
              <a:ext uri="{FF2B5EF4-FFF2-40B4-BE49-F238E27FC236}">
                <a16:creationId xmlns:a16="http://schemas.microsoft.com/office/drawing/2014/main" id="{B039D508-75A3-D863-FA73-C21486EE803D}"/>
              </a:ext>
            </a:extLst>
          </p:cNvPr>
          <p:cNvSpPr/>
          <p:nvPr/>
        </p:nvSpPr>
        <p:spPr>
          <a:xfrm>
            <a:off x="7134577" y="3072629"/>
            <a:ext cx="1120512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基础网络</a:t>
            </a:r>
            <a:endParaRPr kumimoji="1" lang="en-US" altLang="zh-CN" sz="1400" b="0" dirty="0"/>
          </a:p>
          <a:p>
            <a:pPr algn="ctr"/>
            <a:r>
              <a:rPr kumimoji="1" lang="zh-CN" altLang="en-US" sz="1400" b="0" dirty="0"/>
              <a:t>组件</a:t>
            </a:r>
          </a:p>
        </p:txBody>
      </p:sp>
      <p:sp>
        <p:nvSpPr>
          <p:cNvPr id="21" name="一个圆顶角并剪去另一个顶角的矩形 20">
            <a:extLst>
              <a:ext uri="{FF2B5EF4-FFF2-40B4-BE49-F238E27FC236}">
                <a16:creationId xmlns:a16="http://schemas.microsoft.com/office/drawing/2014/main" id="{AEE1413C-DE10-EFC4-C6AC-3C381FCD1EF5}"/>
              </a:ext>
            </a:extLst>
          </p:cNvPr>
          <p:cNvSpPr/>
          <p:nvPr/>
        </p:nvSpPr>
        <p:spPr>
          <a:xfrm>
            <a:off x="7134577" y="3869567"/>
            <a:ext cx="1120512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基础存储</a:t>
            </a:r>
            <a:endParaRPr kumimoji="1" lang="en-US" altLang="zh-CN" sz="1400" b="0" dirty="0"/>
          </a:p>
          <a:p>
            <a:pPr algn="ctr"/>
            <a:r>
              <a:rPr kumimoji="1" lang="zh-CN" altLang="en-US" sz="1400" b="0" dirty="0"/>
              <a:t>组件</a:t>
            </a:r>
          </a:p>
        </p:txBody>
      </p:sp>
      <p:sp>
        <p:nvSpPr>
          <p:cNvPr id="22" name="一个圆顶角并剪去另一个顶角的矩形 21">
            <a:extLst>
              <a:ext uri="{FF2B5EF4-FFF2-40B4-BE49-F238E27FC236}">
                <a16:creationId xmlns:a16="http://schemas.microsoft.com/office/drawing/2014/main" id="{6AA425BB-C38A-9795-81D8-21955F38E478}"/>
              </a:ext>
            </a:extLst>
          </p:cNvPr>
          <p:cNvSpPr/>
          <p:nvPr/>
        </p:nvSpPr>
        <p:spPr>
          <a:xfrm>
            <a:off x="8975717" y="3069939"/>
            <a:ext cx="1120512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容器重启</a:t>
            </a:r>
          </a:p>
        </p:txBody>
      </p:sp>
      <p:sp>
        <p:nvSpPr>
          <p:cNvPr id="23" name="一个圆顶角并剪去另一个顶角的矩形 22">
            <a:extLst>
              <a:ext uri="{FF2B5EF4-FFF2-40B4-BE49-F238E27FC236}">
                <a16:creationId xmlns:a16="http://schemas.microsoft.com/office/drawing/2014/main" id="{DCF16802-8DD6-4185-BA64-BCCACD791181}"/>
              </a:ext>
            </a:extLst>
          </p:cNvPr>
          <p:cNvSpPr/>
          <p:nvPr/>
        </p:nvSpPr>
        <p:spPr>
          <a:xfrm>
            <a:off x="8975717" y="3866877"/>
            <a:ext cx="1120512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镜像预热</a:t>
            </a:r>
          </a:p>
        </p:txBody>
      </p:sp>
      <p:sp>
        <p:nvSpPr>
          <p:cNvPr id="24" name="一个圆顶角并剪去另一个顶角的矩形 23">
            <a:extLst>
              <a:ext uri="{FF2B5EF4-FFF2-40B4-BE49-F238E27FC236}">
                <a16:creationId xmlns:a16="http://schemas.microsoft.com/office/drawing/2014/main" id="{B213BC7C-D7B8-C7ED-D310-AA7D0B048403}"/>
              </a:ext>
            </a:extLst>
          </p:cNvPr>
          <p:cNvSpPr/>
          <p:nvPr/>
        </p:nvSpPr>
        <p:spPr>
          <a:xfrm>
            <a:off x="3446017" y="3069939"/>
            <a:ext cx="1123934" cy="44451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0" dirty="0"/>
              <a:t>数据库</a:t>
            </a:r>
            <a:endParaRPr kumimoji="1" lang="en-US" altLang="zh-CN" sz="1400" b="0" dirty="0"/>
          </a:p>
          <a:p>
            <a:pPr algn="ctr"/>
            <a:r>
              <a:rPr kumimoji="1" lang="zh-CN" altLang="en-US" sz="1400" b="0" dirty="0"/>
              <a:t>应用</a:t>
            </a:r>
          </a:p>
        </p:txBody>
      </p:sp>
      <p:sp>
        <p:nvSpPr>
          <p:cNvPr id="25" name="一个圆顶角并剪去另一个顶角的矩形 24">
            <a:extLst>
              <a:ext uri="{FF2B5EF4-FFF2-40B4-BE49-F238E27FC236}">
                <a16:creationId xmlns:a16="http://schemas.microsoft.com/office/drawing/2014/main" id="{10992C94-58C0-245E-83D5-1E35C34CF064}"/>
              </a:ext>
            </a:extLst>
          </p:cNvPr>
          <p:cNvSpPr/>
          <p:nvPr/>
        </p:nvSpPr>
        <p:spPr>
          <a:xfrm>
            <a:off x="8967359" y="2125843"/>
            <a:ext cx="1123934" cy="710193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b="0" dirty="0"/>
              <a:t>容器启动</a:t>
            </a:r>
            <a:r>
              <a:rPr kumimoji="1" lang="en-US" altLang="zh-CN" sz="1400" b="0" dirty="0"/>
              <a:t>/</a:t>
            </a:r>
            <a:r>
              <a:rPr kumimoji="1" lang="zh-CN" altLang="en-US" sz="1400" b="0" dirty="0"/>
              <a:t>退出顺序管理</a:t>
            </a:r>
          </a:p>
        </p:txBody>
      </p:sp>
    </p:spTree>
    <p:extLst>
      <p:ext uri="{BB962C8B-B14F-4D97-AF65-F5344CB8AC3E}">
        <p14:creationId xmlns:p14="http://schemas.microsoft.com/office/powerpoint/2010/main" val="4255250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D84A-2A84-EE21-E09D-AAF5D1AC1339}"/>
              </a:ext>
            </a:extLst>
          </p:cNvPr>
          <p:cNvSpPr txBox="1">
            <a:spLocks/>
          </p:cNvSpPr>
          <p:nvPr/>
        </p:nvSpPr>
        <p:spPr>
          <a:xfrm>
            <a:off x="0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社区与未来展望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9AEA3-E624-AC04-1573-01F7ED33F566}"/>
              </a:ext>
            </a:extLst>
          </p:cNvPr>
          <p:cNvSpPr txBox="1"/>
          <p:nvPr/>
        </p:nvSpPr>
        <p:spPr>
          <a:xfrm>
            <a:off x="1373326" y="1835627"/>
            <a:ext cx="569534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https://github.com/openkruise/kruise </a:t>
            </a:r>
            <a:endParaRPr kumimoji="1" lang="en-US" altLang="zh-CN" sz="1400" dirty="0"/>
          </a:p>
          <a:p>
            <a:pPr algn="l"/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Star</a:t>
            </a:r>
            <a:r>
              <a:rPr kumimoji="1" lang="zh-CN" altLang="en-US" sz="1400" dirty="0"/>
              <a:t>：</a:t>
            </a:r>
            <a:r>
              <a:rPr kumimoji="1" lang="en-US" altLang="zh-CN" sz="1400" dirty="0"/>
              <a:t>4k+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Contributor</a:t>
            </a:r>
            <a:r>
              <a:rPr kumimoji="1" lang="zh-CN" altLang="en-US" sz="1400" dirty="0"/>
              <a:t>：</a:t>
            </a:r>
            <a:r>
              <a:rPr kumimoji="1" lang="en-US" altLang="zh-CN" sz="1400" dirty="0"/>
              <a:t>175+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等级企业：</a:t>
            </a:r>
            <a:r>
              <a:rPr kumimoji="1" lang="en-US" altLang="zh-CN" sz="1400" dirty="0"/>
              <a:t>50+</a:t>
            </a:r>
            <a:r>
              <a:rPr kumimoji="1" lang="zh-CN" altLang="en-US" sz="1400" dirty="0"/>
              <a:t>（百度、小米、莉莉丝、美团等）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2019.7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v0.1</a:t>
            </a:r>
            <a:r>
              <a:rPr kumimoji="1" lang="zh-CN" altLang="en-US" sz="1400" dirty="0"/>
              <a:t>）</a:t>
            </a:r>
            <a:r>
              <a:rPr kumimoji="1" lang="en-US" altLang="zh-CN" sz="1400" dirty="0"/>
              <a:t>-&gt;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2023.4</a:t>
            </a:r>
            <a:r>
              <a:rPr kumimoji="1" lang="zh-CN" altLang="en-US" sz="1400" dirty="0"/>
              <a:t>（</a:t>
            </a:r>
            <a:r>
              <a:rPr kumimoji="1" lang="en-US" altLang="zh-CN" sz="1400" dirty="0"/>
              <a:t>v1.4.0</a:t>
            </a:r>
            <a:r>
              <a:rPr kumimoji="1" lang="zh-CN" altLang="en-US" sz="1400" dirty="0"/>
              <a:t>）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/>
              <a:t>2022</a:t>
            </a:r>
            <a:r>
              <a:rPr kumimoji="1" lang="zh-CN" altLang="en-US" sz="1400" dirty="0"/>
              <a:t> 年 进入 </a:t>
            </a:r>
            <a:r>
              <a:rPr kumimoji="1" lang="en-US" altLang="zh-CN" sz="1400" dirty="0"/>
              <a:t>CNCF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Incubation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预计 </a:t>
            </a:r>
            <a:r>
              <a:rPr kumimoji="1" lang="en-US" altLang="zh-CN" sz="1400" dirty="0"/>
              <a:t>2023.12</a:t>
            </a:r>
            <a:r>
              <a:rPr kumimoji="1" lang="zh-CN" altLang="en-US" sz="1400" dirty="0"/>
              <a:t> 发布 </a:t>
            </a:r>
            <a:r>
              <a:rPr kumimoji="1" lang="en-US" altLang="zh-CN" sz="1400" dirty="0"/>
              <a:t>1.6</a:t>
            </a:r>
            <a:r>
              <a:rPr kumimoji="1" lang="zh-CN" altLang="en-US" sz="1400" dirty="0"/>
              <a:t> 版本（包括：原地升级支持</a:t>
            </a:r>
            <a:r>
              <a:rPr kumimoji="1" lang="en-US" altLang="zh-CN" sz="1400" dirty="0"/>
              <a:t>VPA</a:t>
            </a:r>
            <a:r>
              <a:rPr kumimoji="1" lang="zh-CN" altLang="en-US" sz="1400" dirty="0"/>
              <a:t>） </a:t>
            </a:r>
            <a:endParaRPr kumimoji="1" lang="en-US" altLang="zh-CN" sz="1400" dirty="0"/>
          </a:p>
          <a:p>
            <a:pPr algn="l"/>
            <a:endParaRPr kumimoji="1" lang="en-US" altLang="zh-CN" sz="1400" dirty="0"/>
          </a:p>
          <a:p>
            <a:pPr algn="l"/>
            <a:r>
              <a:rPr kumimoji="1" lang="en-US" altLang="zh-CN" sz="1400" dirty="0" err="1"/>
              <a:t>Kruise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Rollout</a:t>
            </a:r>
            <a:r>
              <a:rPr kumimoji="1" lang="zh-CN" altLang="en-US" sz="1400" dirty="0"/>
              <a:t>（未来规划）：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支持 </a:t>
            </a:r>
            <a:r>
              <a:rPr kumimoji="1" lang="en-US" altLang="zh-CN" sz="1400" dirty="0"/>
              <a:t>Analysis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Prometheus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zh-CN" sz="1400" dirty="0"/>
          </a:p>
          <a:p>
            <a:pPr algn="l"/>
            <a:r>
              <a:rPr kumimoji="1" lang="en-US" altLang="zh-CN" sz="1400" dirty="0" err="1"/>
              <a:t>OpenKruise</a:t>
            </a:r>
            <a:r>
              <a:rPr kumimoji="1" lang="zh-CN" altLang="en-US" sz="1400" dirty="0"/>
              <a:t>（未来规划）：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支持全局的 </a:t>
            </a:r>
            <a:r>
              <a:rPr kumimoji="1" lang="en-US" altLang="zh-CN" sz="1400" dirty="0" err="1"/>
              <a:t>LivenessProbe</a:t>
            </a:r>
            <a:r>
              <a:rPr kumimoji="1" lang="zh-CN" altLang="en-US" sz="1400" dirty="0"/>
              <a:t> 探测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zh-CN" sz="1400" dirty="0" err="1"/>
              <a:t>CloneSet</a:t>
            </a:r>
            <a:r>
              <a:rPr kumimoji="1" lang="en-US" altLang="zh-CN" sz="1400" dirty="0"/>
              <a:t>/</a:t>
            </a:r>
            <a:r>
              <a:rPr kumimoji="1" lang="en-US" altLang="zh-CN" sz="1400" dirty="0" err="1"/>
              <a:t>StatefulSet</a:t>
            </a:r>
            <a:r>
              <a:rPr kumimoji="1" lang="zh-CN" altLang="en-US" sz="1400" dirty="0"/>
              <a:t> 支持 </a:t>
            </a:r>
            <a:r>
              <a:rPr kumimoji="1" lang="en-US" altLang="zh-CN" sz="1400" dirty="0"/>
              <a:t>Resources</a:t>
            </a:r>
            <a:r>
              <a:rPr kumimoji="1" lang="zh-CN" altLang="en-US" sz="1400" dirty="0"/>
              <a:t> 原地升级</a:t>
            </a:r>
            <a:endParaRPr kumimoji="1" lang="en-US" altLang="zh-C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zh-CN" altLang="en-US" sz="1400" dirty="0"/>
              <a:t>退出优先级能力开源</a:t>
            </a:r>
            <a:endParaRPr kumimoji="1" lang="en-US" altLang="zh-CN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2B1460-6635-3DDA-2F6F-00C8DB929A83}"/>
              </a:ext>
            </a:extLst>
          </p:cNvPr>
          <p:cNvSpPr txBox="1"/>
          <p:nvPr/>
        </p:nvSpPr>
        <p:spPr>
          <a:xfrm>
            <a:off x="7346506" y="2483459"/>
            <a:ext cx="2653733" cy="3239198"/>
          </a:xfrm>
          <a:prstGeom prst="roundRect">
            <a:avLst>
              <a:gd name="adj" fmla="val 9365"/>
            </a:avLst>
          </a:prstGeom>
          <a:noFill/>
          <a:ln w="3175" cap="flat">
            <a:solidFill>
              <a:schemeClr val="bg2">
                <a:lumMod val="40000"/>
                <a:lumOff val="6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124" tIns="36124" rIns="36124" bIns="36124" numCol="1" spcCol="38100" rtlCol="0" anchor="t" anchorCtr="0">
            <a:noAutofit/>
          </a:bodyPr>
          <a:lstStyle/>
          <a:p>
            <a:pPr marL="0" marR="0" indent="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1" i="0" u="none" strike="noStrike" cap="none" spc="0" normalizeH="0" baseline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社区钉钉群：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FD8A8-CD81-8C33-8902-3E0EA4E83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35" y="2869643"/>
            <a:ext cx="2197713" cy="27208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7D5E4B-7E6F-4AB0-E9EB-324AC2B5CC21}"/>
              </a:ext>
            </a:extLst>
          </p:cNvPr>
          <p:cNvSpPr txBox="1"/>
          <p:nvPr/>
        </p:nvSpPr>
        <p:spPr>
          <a:xfrm>
            <a:off x="7376133" y="1927305"/>
            <a:ext cx="2594478" cy="34995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124" tIns="36124" rIns="36124" bIns="36124" numCol="1" spcCol="38100" rtlCol="0" anchor="ctr">
            <a:spAutoFit/>
          </a:bodyPr>
          <a:lstStyle/>
          <a:p>
            <a:pPr marL="0" marR="0" indent="0" algn="ctr" defTabSz="58674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微信加好友：</a:t>
            </a:r>
            <a:r>
              <a:rPr kumimoji="0" lang="en" altLang="zh-CN" sz="1800" b="0" i="1" u="none" strike="noStrike" cap="none" spc="0" normalizeH="0" baseline="0" dirty="0" err="1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openkruise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3015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0F9C1F-3279-8351-06C9-EF948A702C28}"/>
              </a:ext>
            </a:extLst>
          </p:cNvPr>
          <p:cNvSpPr txBox="1"/>
          <p:nvPr/>
        </p:nvSpPr>
        <p:spPr>
          <a:xfrm>
            <a:off x="5052124" y="3016964"/>
            <a:ext cx="1043876" cy="824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0597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Out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line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745706" y="2703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 Delivery and Kubernetes Workload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Kruise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Rollout: A Flexible and Pluggable Framework for Progressive Delivery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Scalable traffic scheduling solution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End-to-end progressive delivery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solution for microservice application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OpenKruise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Community Development</a:t>
            </a:r>
          </a:p>
        </p:txBody>
      </p:sp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1894946" y="3097755"/>
            <a:ext cx="8402108" cy="662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Progressive Delivery and Kubernetes Workload</a:t>
            </a:r>
          </a:p>
        </p:txBody>
      </p:sp>
    </p:spTree>
    <p:extLst>
      <p:ext uri="{BB962C8B-B14F-4D97-AF65-F5344CB8AC3E}">
        <p14:creationId xmlns:p14="http://schemas.microsoft.com/office/powerpoint/2010/main" val="166588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DD5D-4723-B780-795E-A2C620D9AA2F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is Progressive Delivery?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B0E391-86E2-2022-277B-A8E256B03DE6}"/>
              </a:ext>
            </a:extLst>
          </p:cNvPr>
          <p:cNvSpPr txBox="1">
            <a:spLocks/>
          </p:cNvSpPr>
          <p:nvPr/>
        </p:nvSpPr>
        <p:spPr>
          <a:xfrm>
            <a:off x="595762" y="1192023"/>
            <a:ext cx="10848702" cy="4711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 Delivery, mainly differentiated from full/one-off releases</a:t>
            </a: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Characteristics of progressive delivery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Incremental release process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Staged, canary verifiable</a:t>
            </a:r>
          </a:p>
          <a:p>
            <a:pPr marL="285750" indent="-285750">
              <a:lnSpc>
                <a:spcPct val="200000"/>
              </a:lnSpc>
            </a:pP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Pauseable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rollbackable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kumimoji="1" lang="en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resumeable</a:t>
            </a:r>
            <a:r>
              <a:rPr kumimoji="1"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automated state flow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99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75842-96D7-D2F9-60D3-51D1321FF8C8}"/>
              </a:ext>
            </a:extLst>
          </p:cNvPr>
          <p:cNvSpPr txBox="1">
            <a:spLocks/>
          </p:cNvSpPr>
          <p:nvPr/>
        </p:nvSpPr>
        <p:spPr>
          <a:xfrm>
            <a:off x="327832" y="2082053"/>
            <a:ext cx="2966461" cy="4632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Version X -&gt; Version Y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D134FAD-E3F8-3C44-9904-AA9B70DE9751}"/>
              </a:ext>
            </a:extLst>
          </p:cNvPr>
          <p:cNvSpPr/>
          <p:nvPr/>
        </p:nvSpPr>
        <p:spPr>
          <a:xfrm>
            <a:off x="829160" y="2499495"/>
            <a:ext cx="1393371" cy="5551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New Version Y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FE68EC-93A2-C912-60BD-73F3B195185D}"/>
              </a:ext>
            </a:extLst>
          </p:cNvPr>
          <p:cNvSpPr/>
          <p:nvPr/>
        </p:nvSpPr>
        <p:spPr>
          <a:xfrm>
            <a:off x="829159" y="3620724"/>
            <a:ext cx="1393371" cy="6964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Start Release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9AB27A-2B52-78B6-90A8-5D5FFB5FB097}"/>
              </a:ext>
            </a:extLst>
          </p:cNvPr>
          <p:cNvSpPr/>
          <p:nvPr/>
        </p:nvSpPr>
        <p:spPr>
          <a:xfrm>
            <a:off x="2701501" y="3620723"/>
            <a:ext cx="2405745" cy="20247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06BC55-A7F0-3379-249A-5ED0D243C867}"/>
              </a:ext>
            </a:extLst>
          </p:cNvPr>
          <p:cNvSpPr txBox="1"/>
          <p:nvPr/>
        </p:nvSpPr>
        <p:spPr>
          <a:xfrm>
            <a:off x="2732846" y="3954381"/>
            <a:ext cx="2505028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Instance Grayscale: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 number of instances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 Grayscale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gray traffic to y instances</a:t>
            </a: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40E11235-B6CF-D974-830F-94CC0E473C5F}"/>
              </a:ext>
            </a:extLst>
          </p:cNvPr>
          <p:cNvSpPr/>
          <p:nvPr/>
        </p:nvSpPr>
        <p:spPr>
          <a:xfrm>
            <a:off x="5586217" y="3620723"/>
            <a:ext cx="1633027" cy="696486"/>
          </a:xfrm>
          <a:prstGeom prst="diamon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Verify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050D90B-CC6E-7646-2370-82470CA9BDD5}"/>
              </a:ext>
            </a:extLst>
          </p:cNvPr>
          <p:cNvSpPr/>
          <p:nvPr/>
        </p:nvSpPr>
        <p:spPr>
          <a:xfrm>
            <a:off x="7698215" y="3620723"/>
            <a:ext cx="1633027" cy="696485"/>
          </a:xfrm>
          <a:prstGeom prst="diamond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2126B-EB84-3EA6-08A5-ADAA34ABCDDD}"/>
              </a:ext>
            </a:extLst>
          </p:cNvPr>
          <p:cNvSpPr/>
          <p:nvPr/>
        </p:nvSpPr>
        <p:spPr>
          <a:xfrm>
            <a:off x="5676084" y="4779466"/>
            <a:ext cx="1453285" cy="5551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Rollback Instance and Traffic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BB5B14C-5674-0F7D-392D-8CE70CD977E6}"/>
              </a:ext>
            </a:extLst>
          </p:cNvPr>
          <p:cNvSpPr/>
          <p:nvPr/>
        </p:nvSpPr>
        <p:spPr>
          <a:xfrm>
            <a:off x="5646127" y="5765010"/>
            <a:ext cx="1513201" cy="5551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become the online version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65F2574-A93D-9842-89D2-909389355C23}"/>
              </a:ext>
            </a:extLst>
          </p:cNvPr>
          <p:cNvSpPr/>
          <p:nvPr/>
        </p:nvSpPr>
        <p:spPr>
          <a:xfrm>
            <a:off x="9810213" y="3684768"/>
            <a:ext cx="1393371" cy="5551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 become the online version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332C72BC-B0B3-C365-0A2C-6A3F0BCA6317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1525845" y="3054666"/>
            <a:ext cx="1" cy="5660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AF7FDD40-DCBB-D94A-ECC0-6D3F8F26265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22530" y="3968967"/>
            <a:ext cx="47897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6DEE10B-B628-3905-EC5D-3FAD57B1A58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107246" y="3968964"/>
            <a:ext cx="478971" cy="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D9F7AA2-97EC-D3E6-22F3-26B037A13FE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219244" y="3968966"/>
            <a:ext cx="47897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770EDD6-1E1B-5127-D8F8-F396C588DD98}"/>
              </a:ext>
            </a:extLst>
          </p:cNvPr>
          <p:cNvCxnSpPr>
            <a:cxnSpLocks/>
          </p:cNvCxnSpPr>
          <p:nvPr/>
        </p:nvCxnSpPr>
        <p:spPr>
          <a:xfrm>
            <a:off x="9331242" y="3968964"/>
            <a:ext cx="47897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6B5D055-2F3F-4BE5-F870-EC033E7DE99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6402727" y="4317209"/>
            <a:ext cx="4" cy="4622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D6367A7-6428-0154-764D-22F86A736DB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402727" y="5334637"/>
            <a:ext cx="1" cy="43037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C7A07AA4-5147-7A47-F7E2-F8110F77DF37}"/>
              </a:ext>
            </a:extLst>
          </p:cNvPr>
          <p:cNvCxnSpPr>
            <a:stCxn id="9" idx="0"/>
          </p:cNvCxnSpPr>
          <p:nvPr/>
        </p:nvCxnSpPr>
        <p:spPr>
          <a:xfrm rot="16200000" flipH="1" flipV="1">
            <a:off x="5290070" y="744305"/>
            <a:ext cx="348241" cy="6101076"/>
          </a:xfrm>
          <a:prstGeom prst="bentConnector4">
            <a:avLst>
              <a:gd name="adj1" fmla="val -65644"/>
              <a:gd name="adj2" fmla="val 100049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A9653FB-0427-8382-0BEF-C61F4C5CFA65}"/>
              </a:ext>
            </a:extLst>
          </p:cNvPr>
          <p:cNvSpPr txBox="1"/>
          <p:nvPr/>
        </p:nvSpPr>
        <p:spPr>
          <a:xfrm>
            <a:off x="9331242" y="3700103"/>
            <a:ext cx="420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Yes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880A39-ADDC-DD21-78A7-6671772E5049}"/>
              </a:ext>
            </a:extLst>
          </p:cNvPr>
          <p:cNvSpPr txBox="1"/>
          <p:nvPr/>
        </p:nvSpPr>
        <p:spPr>
          <a:xfrm>
            <a:off x="6402726" y="4393896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FCFAED-746B-DE27-39E0-0B61BAC859B9}"/>
              </a:ext>
            </a:extLst>
          </p:cNvPr>
          <p:cNvSpPr txBox="1"/>
          <p:nvPr/>
        </p:nvSpPr>
        <p:spPr>
          <a:xfrm>
            <a:off x="4384798" y="3054666"/>
            <a:ext cx="2501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No,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Continue to the next batch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4ADAC5-430D-433C-B697-523A065E9394}"/>
              </a:ext>
            </a:extLst>
          </p:cNvPr>
          <p:cNvSpPr txBox="1"/>
          <p:nvPr/>
        </p:nvSpPr>
        <p:spPr>
          <a:xfrm>
            <a:off x="7219244" y="3656343"/>
            <a:ext cx="420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Yes</a:t>
            </a:r>
            <a:endParaRPr kumimoji="1" lang="zh-CN" alt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2451272-EDF2-B66B-BB26-345AE2912EF8}"/>
              </a:ext>
            </a:extLst>
          </p:cNvPr>
          <p:cNvSpPr txBox="1">
            <a:spLocks/>
          </p:cNvSpPr>
          <p:nvPr/>
        </p:nvSpPr>
        <p:spPr>
          <a:xfrm>
            <a:off x="4102" y="-133540"/>
            <a:ext cx="112786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Progressive Delivery improves efficiency and stability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of releases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3FFFD1-7210-E382-82AC-27F48D925AF9}"/>
              </a:ext>
            </a:extLst>
          </p:cNvPr>
          <p:cNvSpPr txBox="1"/>
          <p:nvPr/>
        </p:nvSpPr>
        <p:spPr>
          <a:xfrm>
            <a:off x="2721970" y="369137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 N Release: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57B8BD-29C7-7387-ACD9-0403E18BD4B1}"/>
              </a:ext>
            </a:extLst>
          </p:cNvPr>
          <p:cNvSpPr txBox="1"/>
          <p:nvPr/>
        </p:nvSpPr>
        <p:spPr>
          <a:xfrm>
            <a:off x="8022873" y="382385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Completion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9C382B2-0EA9-DE02-55F3-A1BE93689FC1}"/>
              </a:ext>
            </a:extLst>
          </p:cNvPr>
          <p:cNvSpPr txBox="1"/>
          <p:nvPr/>
        </p:nvSpPr>
        <p:spPr>
          <a:xfrm>
            <a:off x="1858182" y="1436983"/>
            <a:ext cx="8475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" altLang="zh-CN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Community Types: Canary Releases, A/B Testing, Bluegreen Releases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3D9BC-FD3D-573E-FAA0-349447BB8260}"/>
              </a:ext>
            </a:extLst>
          </p:cNvPr>
          <p:cNvSpPr txBox="1">
            <a:spLocks/>
          </p:cNvSpPr>
          <p:nvPr/>
        </p:nvSpPr>
        <p:spPr>
          <a:xfrm>
            <a:off x="429195" y="1182857"/>
            <a:ext cx="11442097" cy="44922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Rolling Update Strategy</a:t>
            </a:r>
          </a:p>
          <a:p>
            <a:pPr marL="285750" indent="-285750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maxUnavailable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Maximum number of unavailable Pods</a:t>
            </a:r>
          </a:p>
          <a:p>
            <a:pPr marL="285750" indent="-285750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maxSurge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M</a:t>
            </a:r>
            <a:r>
              <a:rPr kumimoji="1" lang="en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aximum</a:t>
            </a:r>
            <a:r>
              <a:rPr kumimoji="1"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number of scheduled above the desired replicas</a:t>
            </a:r>
          </a:p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StatefulSet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Rolling Update Strategy</a:t>
            </a:r>
          </a:p>
          <a:p>
            <a:pPr marL="285750" indent="-285750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partition: Release [partition : replicas] Pods to new version</a:t>
            </a:r>
          </a:p>
          <a:p>
            <a:pPr marL="285750" indent="-285750"/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maxUnavailable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(since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v1.24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[alpha]): Maximum number of unavailable Pods</a:t>
            </a:r>
          </a:p>
          <a:p>
            <a:pPr marL="0" indent="0">
              <a:buNone/>
            </a:pP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only support streaming release all pods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StatefulSet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过去只支持串行地分批发布，从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v1.24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之后可以扩大并发度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9D9F99-44C9-20D1-3BDE-D3822D93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41" y="1965847"/>
            <a:ext cx="4347374" cy="23564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C16C8-F3F8-945F-B2DD-2D92D8C92B14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Kubernetes Workload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EF551E-895C-F580-9281-54257D50892E}"/>
              </a:ext>
            </a:extLst>
          </p:cNvPr>
          <p:cNvSpPr txBox="1"/>
          <p:nvPr/>
        </p:nvSpPr>
        <p:spPr>
          <a:xfrm>
            <a:off x="938395" y="5475088"/>
            <a:ext cx="10315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sz="2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Kubernetes workload are only responsible for instance control, not traffic control</a:t>
            </a:r>
            <a:endParaRPr kumimoji="1" lang="zh-CN" altLang="en-US" sz="20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37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E44AEE-6DDE-E3CD-873F-0B59CA199B41}"/>
              </a:ext>
            </a:extLst>
          </p:cNvPr>
          <p:cNvSpPr txBox="1">
            <a:spLocks/>
          </p:cNvSpPr>
          <p:nvPr/>
        </p:nvSpPr>
        <p:spPr>
          <a:xfrm>
            <a:off x="4103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is Progressive Delivery in Kubernetes?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F75C638-ED86-B566-49F3-2287309E5F47}"/>
              </a:ext>
            </a:extLst>
          </p:cNvPr>
          <p:cNvSpPr/>
          <p:nvPr/>
        </p:nvSpPr>
        <p:spPr>
          <a:xfrm>
            <a:off x="366180" y="2315071"/>
            <a:ext cx="3341912" cy="213087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Release Pod (Workload)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Upgrade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Rollback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162A8DD-3551-7D29-5FFD-6812788BC395}"/>
              </a:ext>
            </a:extLst>
          </p:cNvPr>
          <p:cNvSpPr/>
          <p:nvPr/>
        </p:nvSpPr>
        <p:spPr>
          <a:xfrm>
            <a:off x="4115629" y="2315071"/>
            <a:ext cx="3341912" cy="213087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 Control (Ingress)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Header/Cookies</a:t>
            </a:r>
            <a:endParaRPr kumimoji="1"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0FA098-3062-C481-8832-1F323B6F14F8}"/>
              </a:ext>
            </a:extLst>
          </p:cNvPr>
          <p:cNvSpPr txBox="1"/>
          <p:nvPr/>
        </p:nvSpPr>
        <p:spPr>
          <a:xfrm>
            <a:off x="1785180" y="1666259"/>
            <a:ext cx="424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 Delivery in Kubernetes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2EEF2DE-0A0C-9700-901C-9EE67F509B74}"/>
              </a:ext>
            </a:extLst>
          </p:cNvPr>
          <p:cNvSpPr/>
          <p:nvPr/>
        </p:nvSpPr>
        <p:spPr>
          <a:xfrm>
            <a:off x="294468" y="4445948"/>
            <a:ext cx="7462434" cy="151108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6F1D41-7F77-0A90-EAD6-A2A7C9CD702A}"/>
              </a:ext>
            </a:extLst>
          </p:cNvPr>
          <p:cNvSpPr txBox="1"/>
          <p:nvPr/>
        </p:nvSpPr>
        <p:spPr>
          <a:xfrm>
            <a:off x="3177451" y="4540762"/>
            <a:ext cx="169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Batch Control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E9E9EF-0984-4726-3542-673EB21A9AD2}"/>
              </a:ext>
            </a:extLst>
          </p:cNvPr>
          <p:cNvSpPr txBox="1"/>
          <p:nvPr/>
        </p:nvSpPr>
        <p:spPr>
          <a:xfrm>
            <a:off x="570028" y="4910094"/>
            <a:ext cx="209893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Coordinate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Workload and Ingress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03B9C9-2492-44E0-CDBD-BAA8D7AACE44}"/>
              </a:ext>
            </a:extLst>
          </p:cNvPr>
          <p:cNvSpPr txBox="1"/>
          <p:nvPr/>
        </p:nvSpPr>
        <p:spPr>
          <a:xfrm>
            <a:off x="2921704" y="4910094"/>
            <a:ext cx="196939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Analysis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Prometheus Metrics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86CD21-2981-50DA-9A40-0C94C2168F76}"/>
              </a:ext>
            </a:extLst>
          </p:cNvPr>
          <p:cNvSpPr txBox="1"/>
          <p:nvPr/>
        </p:nvSpPr>
        <p:spPr>
          <a:xfrm>
            <a:off x="5377300" y="4910094"/>
            <a:ext cx="1969394" cy="700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Continue/Rollback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EC3CCE6-F2EA-CABB-E856-4D6DF609A452}"/>
              </a:ext>
            </a:extLst>
          </p:cNvPr>
          <p:cNvSpPr txBox="1">
            <a:spLocks/>
          </p:cNvSpPr>
          <p:nvPr/>
        </p:nvSpPr>
        <p:spPr>
          <a:xfrm>
            <a:off x="7751794" y="1938986"/>
            <a:ext cx="4440206" cy="2883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Progressive delivery and workload, in terms of release capabilities, are an inclusive relationship.</a:t>
            </a:r>
          </a:p>
          <a:p>
            <a:pPr>
              <a:lnSpc>
                <a:spcPct val="140000"/>
              </a:lnSpc>
            </a:pP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But from a design implementation perspective, should they really be containment relationship?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7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2F2C196-BD80-DC82-9DA0-E346431520EF}"/>
              </a:ext>
            </a:extLst>
          </p:cNvPr>
          <p:cNvSpPr txBox="1"/>
          <p:nvPr/>
        </p:nvSpPr>
        <p:spPr>
          <a:xfrm>
            <a:off x="430057" y="3069222"/>
            <a:ext cx="11331885" cy="71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Kruise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Rollout: A Flexible and Pluggable Framework for Progressive Delivery</a:t>
            </a:r>
          </a:p>
        </p:txBody>
      </p:sp>
    </p:spTree>
    <p:extLst>
      <p:ext uri="{BB962C8B-B14F-4D97-AF65-F5344CB8AC3E}">
        <p14:creationId xmlns:p14="http://schemas.microsoft.com/office/powerpoint/2010/main" val="320182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28831</TotalTime>
  <Words>1528</Words>
  <Application>Microsoft Macintosh PowerPoint</Application>
  <PresentationFormat>宽屏</PresentationFormat>
  <Paragraphs>290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DengXian</vt:lpstr>
      <vt:lpstr>Microsoft YaHei</vt:lpstr>
      <vt:lpstr>Clarity City</vt:lpstr>
      <vt:lpstr>FZLTXHK</vt:lpstr>
      <vt:lpstr>inherit</vt:lpstr>
      <vt:lpstr>Arial</vt:lpstr>
      <vt:lpstr>Calibri</vt:lpstr>
      <vt:lpstr>Calibri Light</vt:lpstr>
      <vt:lpstr>Helvetica Neue</vt:lpstr>
      <vt:lpstr>Menlo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75</cp:revision>
  <dcterms:created xsi:type="dcterms:W3CDTF">2019-07-29T21:37:05Z</dcterms:created>
  <dcterms:modified xsi:type="dcterms:W3CDTF">2023-09-22T10:31:09Z</dcterms:modified>
</cp:coreProperties>
</file>